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4"/>
  </p:sldMasterIdLst>
  <p:notesMasterIdLst>
    <p:notesMasterId r:id="rId18"/>
  </p:notesMasterIdLst>
  <p:handoutMasterIdLst>
    <p:handoutMasterId r:id="rId19"/>
  </p:handoutMasterIdLst>
  <p:sldIdLst>
    <p:sldId id="256" r:id="rId5"/>
    <p:sldId id="257" r:id="rId6"/>
    <p:sldId id="330" r:id="rId7"/>
    <p:sldId id="305" r:id="rId8"/>
    <p:sldId id="343" r:id="rId9"/>
    <p:sldId id="340" r:id="rId10"/>
    <p:sldId id="341" r:id="rId11"/>
    <p:sldId id="342" r:id="rId12"/>
    <p:sldId id="344" r:id="rId13"/>
    <p:sldId id="274" r:id="rId14"/>
    <p:sldId id="339" r:id="rId15"/>
    <p:sldId id="336" r:id="rId16"/>
    <p:sldId id="33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14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8B7190-8196-35EB-0BFA-237F19BC5723}" v="334" dt="2024-03-12T07:20:48.484"/>
    <p1510:client id="{195F5E14-2F3A-830D-B92C-58068813162C}" v="158" dt="2024-03-13T05:01:05.265"/>
    <p1510:client id="{21F32BE9-1774-0911-99FA-774D98EEE589}" v="423" dt="2024-03-13T02:13:10.635"/>
    <p1510:client id="{524B89A3-E277-51A6-097E-0FF74FD33DC0}" v="7" dt="2024-03-13T04:55:27.951"/>
    <p1510:client id="{54B83F2A-B2A8-7870-6D69-6C56F0083F23}" v="879" dt="2024-03-12T21:05:30.839"/>
    <p1510:client id="{58F64650-663D-2A22-9D95-EBBB17916708}" v="216" dt="2024-03-13T02:25:13.963"/>
    <p1510:client id="{6FB35257-BFFD-B1BF-72E0-CF7717060015}" v="3473" dt="2024-03-12T22:59:53.870"/>
    <p1510:client id="{703D83D8-1A87-D244-76E7-B74264587C84}" v="305" dt="2024-03-13T02:43:06.912"/>
    <p1510:client id="{7897C879-0765-2422-51A7-5BF59DCF56BB}" v="14" dt="2024-03-13T01:07:11.484"/>
    <p1510:client id="{7A2920C0-1D4E-381D-CB4B-A392E417789B}" v="11" dt="2024-03-12T23:04:26.613"/>
    <p1510:client id="{851591F4-F3B3-923D-A695-F530B76DBF51}" v="19" dt="2024-03-13T04:50:08.743"/>
    <p1510:client id="{BF64D58F-1FC4-0659-3A17-416C4D23108C}" v="5" dt="2024-03-13T04:49:48.710"/>
    <p1510:client id="{D16D2C36-3611-E454-8BB9-821B21F9861B}" v="278" dt="2024-03-13T03:40:28.882"/>
    <p1510:client id="{E05FDFF7-C8B8-07DC-08C3-32449A07D4B7}" v="3" dt="2024-03-13T02:48:16.815"/>
    <p1510:client id="{E595A882-AF8E-4B8B-DE9E-8F362771E7AA}" v="451" dt="2024-03-13T04:30:47.750"/>
    <p1510:client id="{EB577528-B2B2-3303-13E6-8BAC65FF3F34}" v="99" dt="2024-03-13T03:04:33.2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3B50EB-C30F-43CE-B4A1-CE78468BBD1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7EB2A19-DF31-49FF-8C68-FC3F6F1E9D1E}">
      <dgm:prSet/>
      <dgm:spPr/>
      <dgm:t>
        <a:bodyPr/>
        <a:lstStyle/>
        <a:p>
          <a:r>
            <a:rPr lang="en-US"/>
            <a:t>IEM Body is dedicated to promoting </a:t>
          </a:r>
          <a:r>
            <a:rPr lang="en-US" b="1"/>
            <a:t>body positivity and wellness</a:t>
          </a:r>
          <a:endParaRPr lang="en-US"/>
        </a:p>
      </dgm:t>
    </dgm:pt>
    <dgm:pt modelId="{7DA356A5-632A-452A-92DB-C46D949B62C6}" type="parTrans" cxnId="{337E65D0-4329-4DDB-88FD-9055F4B6874C}">
      <dgm:prSet/>
      <dgm:spPr/>
      <dgm:t>
        <a:bodyPr/>
        <a:lstStyle/>
        <a:p>
          <a:endParaRPr lang="en-US"/>
        </a:p>
      </dgm:t>
    </dgm:pt>
    <dgm:pt modelId="{C59EDAC9-FAB4-44E8-BCAA-ACA28B7DE79C}" type="sibTrans" cxnId="{337E65D0-4329-4DDB-88FD-9055F4B6874C}">
      <dgm:prSet/>
      <dgm:spPr/>
      <dgm:t>
        <a:bodyPr/>
        <a:lstStyle/>
        <a:p>
          <a:endParaRPr lang="en-US"/>
        </a:p>
      </dgm:t>
    </dgm:pt>
    <dgm:pt modelId="{8F598302-8982-4012-9B5B-735DD232B80B}">
      <dgm:prSet/>
      <dgm:spPr/>
      <dgm:t>
        <a:bodyPr/>
        <a:lstStyle/>
        <a:p>
          <a:r>
            <a:rPr lang="en-US"/>
            <a:t>Strive to create a ripple effect through our name, </a:t>
          </a:r>
          <a:r>
            <a:rPr lang="en-US" b="1"/>
            <a:t>“I am”,</a:t>
          </a:r>
          <a:r>
            <a:rPr lang="en-US"/>
            <a:t> encouraging individuals to be </a:t>
          </a:r>
          <a:r>
            <a:rPr lang="en-US" b="1"/>
            <a:t>confident</a:t>
          </a:r>
          <a:r>
            <a:rPr lang="en-US"/>
            <a:t> in their own skin</a:t>
          </a:r>
        </a:p>
      </dgm:t>
    </dgm:pt>
    <dgm:pt modelId="{5DC315E9-5A90-41FD-9718-F32674F678D8}" type="parTrans" cxnId="{9C2FB508-2783-4DB8-A2A4-95DDCD2BE122}">
      <dgm:prSet/>
      <dgm:spPr/>
      <dgm:t>
        <a:bodyPr/>
        <a:lstStyle/>
        <a:p>
          <a:endParaRPr lang="en-US"/>
        </a:p>
      </dgm:t>
    </dgm:pt>
    <dgm:pt modelId="{8422B12C-681F-456B-A7E6-997B2DB0B774}" type="sibTrans" cxnId="{9C2FB508-2783-4DB8-A2A4-95DDCD2BE122}">
      <dgm:prSet/>
      <dgm:spPr/>
      <dgm:t>
        <a:bodyPr/>
        <a:lstStyle/>
        <a:p>
          <a:endParaRPr lang="en-US"/>
        </a:p>
      </dgm:t>
    </dgm:pt>
    <dgm:pt modelId="{9683C4EF-1DA4-41D9-A69D-C98789CF8857}">
      <dgm:prSet/>
      <dgm:spPr/>
      <dgm:t>
        <a:bodyPr/>
        <a:lstStyle/>
        <a:p>
          <a:r>
            <a:rPr lang="en-US"/>
            <a:t>Can</a:t>
          </a:r>
          <a:r>
            <a:rPr lang="en-US" b="1"/>
            <a:t> tailor </a:t>
          </a:r>
          <a:r>
            <a:rPr lang="en-US"/>
            <a:t>their body care routine to reach their </a:t>
          </a:r>
          <a:r>
            <a:rPr lang="en-US" b="1"/>
            <a:t>skin goals</a:t>
          </a:r>
          <a:endParaRPr lang="en-US"/>
        </a:p>
      </dgm:t>
    </dgm:pt>
    <dgm:pt modelId="{A428C16A-6BF6-45A2-8AFE-94892EA43F30}" type="parTrans" cxnId="{DD2BFE91-C743-4AAD-B148-6B040F8B0A56}">
      <dgm:prSet/>
      <dgm:spPr/>
      <dgm:t>
        <a:bodyPr/>
        <a:lstStyle/>
        <a:p>
          <a:endParaRPr lang="en-US"/>
        </a:p>
      </dgm:t>
    </dgm:pt>
    <dgm:pt modelId="{AD7A413E-F032-47EA-A09B-E5EDC39EE5AB}" type="sibTrans" cxnId="{DD2BFE91-C743-4AAD-B148-6B040F8B0A56}">
      <dgm:prSet/>
      <dgm:spPr/>
      <dgm:t>
        <a:bodyPr/>
        <a:lstStyle/>
        <a:p>
          <a:endParaRPr lang="en-US"/>
        </a:p>
      </dgm:t>
    </dgm:pt>
    <dgm:pt modelId="{74747D67-EE1B-4680-9718-B996DC84EA5A}">
      <dgm:prSet/>
      <dgm:spPr/>
      <dgm:t>
        <a:bodyPr/>
        <a:lstStyle/>
        <a:p>
          <a:r>
            <a:rPr lang="en-US" b="1"/>
            <a:t>Customizable pods and body washes</a:t>
          </a:r>
          <a:r>
            <a:rPr lang="en-US"/>
            <a:t> cater to a </a:t>
          </a:r>
          <a:r>
            <a:rPr lang="en-US" b="1"/>
            <a:t>diverse range of skincare concerns</a:t>
          </a:r>
          <a:endParaRPr lang="en-US"/>
        </a:p>
      </dgm:t>
    </dgm:pt>
    <dgm:pt modelId="{ECD17BA7-B6B9-4A1E-A545-361E2944B133}" type="parTrans" cxnId="{5B07F373-AB52-4A1C-834D-995E6D1CB465}">
      <dgm:prSet/>
      <dgm:spPr/>
      <dgm:t>
        <a:bodyPr/>
        <a:lstStyle/>
        <a:p>
          <a:endParaRPr lang="en-US"/>
        </a:p>
      </dgm:t>
    </dgm:pt>
    <dgm:pt modelId="{FF82555E-586C-4B9C-A6F8-154A3D9B2846}" type="sibTrans" cxnId="{5B07F373-AB52-4A1C-834D-995E6D1CB465}">
      <dgm:prSet/>
      <dgm:spPr/>
      <dgm:t>
        <a:bodyPr/>
        <a:lstStyle/>
        <a:p>
          <a:endParaRPr lang="en-US"/>
        </a:p>
      </dgm:t>
    </dgm:pt>
    <dgm:pt modelId="{E8FF7AC5-47DC-4321-AA30-AF969323D706}">
      <dgm:prSet/>
      <dgm:spPr/>
      <dgm:t>
        <a:bodyPr/>
        <a:lstStyle/>
        <a:p>
          <a:r>
            <a:rPr lang="en-US"/>
            <a:t>Allow our customers to </a:t>
          </a:r>
          <a:r>
            <a:rPr lang="en-US" b="1"/>
            <a:t>personalize their experience</a:t>
          </a:r>
          <a:r>
            <a:rPr lang="en-US"/>
            <a:t> and </a:t>
          </a:r>
          <a:r>
            <a:rPr lang="en-US" b="1"/>
            <a:t>fall in love with their self-care routine</a:t>
          </a:r>
          <a:r>
            <a:rPr lang="en-US"/>
            <a:t> all over again</a:t>
          </a:r>
        </a:p>
      </dgm:t>
    </dgm:pt>
    <dgm:pt modelId="{67C28C5C-61F1-4E51-B9B4-4441AB7EA8B9}" type="parTrans" cxnId="{6C79D6E2-D9B0-427F-9405-E83CCCA93BCA}">
      <dgm:prSet/>
      <dgm:spPr/>
      <dgm:t>
        <a:bodyPr/>
        <a:lstStyle/>
        <a:p>
          <a:endParaRPr lang="en-US"/>
        </a:p>
      </dgm:t>
    </dgm:pt>
    <dgm:pt modelId="{F5D5DDCB-D196-4A04-B65C-165ECF5F81BA}" type="sibTrans" cxnId="{6C79D6E2-D9B0-427F-9405-E83CCCA93BCA}">
      <dgm:prSet/>
      <dgm:spPr/>
      <dgm:t>
        <a:bodyPr/>
        <a:lstStyle/>
        <a:p>
          <a:endParaRPr lang="en-US"/>
        </a:p>
      </dgm:t>
    </dgm:pt>
    <dgm:pt modelId="{24ECB4EA-766E-4782-916E-C318C5A00F7B}">
      <dgm:prSet/>
      <dgm:spPr/>
      <dgm:t>
        <a:bodyPr/>
        <a:lstStyle/>
        <a:p>
          <a:r>
            <a:rPr lang="en-US"/>
            <a:t>Values include </a:t>
          </a:r>
          <a:r>
            <a:rPr lang="en-US" b="1"/>
            <a:t>inclusivity, quality</a:t>
          </a:r>
          <a:r>
            <a:rPr lang="en-US"/>
            <a:t>, </a:t>
          </a:r>
          <a:r>
            <a:rPr lang="en-US" b="1"/>
            <a:t>effectiveness</a:t>
          </a:r>
          <a:r>
            <a:rPr lang="en-US"/>
            <a:t>, </a:t>
          </a:r>
          <a:r>
            <a:rPr lang="en-US" b="1"/>
            <a:t>affordability</a:t>
          </a:r>
          <a:r>
            <a:rPr lang="en-US"/>
            <a:t>, and </a:t>
          </a:r>
          <a:r>
            <a:rPr lang="en-US" b="1"/>
            <a:t>body positivity</a:t>
          </a:r>
          <a:endParaRPr lang="en-US"/>
        </a:p>
      </dgm:t>
    </dgm:pt>
    <dgm:pt modelId="{A4D79482-29AC-4FDA-9E54-71C56F3DE444}" type="parTrans" cxnId="{CCF7D491-19FC-4231-9593-91B178149544}">
      <dgm:prSet/>
      <dgm:spPr/>
      <dgm:t>
        <a:bodyPr/>
        <a:lstStyle/>
        <a:p>
          <a:endParaRPr lang="en-US"/>
        </a:p>
      </dgm:t>
    </dgm:pt>
    <dgm:pt modelId="{CF5C62A2-4F8E-4EC9-8F98-58CC824D9131}" type="sibTrans" cxnId="{CCF7D491-19FC-4231-9593-91B178149544}">
      <dgm:prSet/>
      <dgm:spPr/>
      <dgm:t>
        <a:bodyPr/>
        <a:lstStyle/>
        <a:p>
          <a:endParaRPr lang="en-US"/>
        </a:p>
      </dgm:t>
    </dgm:pt>
    <dgm:pt modelId="{B187E4D5-D4A2-4CB8-A704-8DBDC1A51202}">
      <dgm:prSet/>
      <dgm:spPr/>
      <dgm:t>
        <a:bodyPr/>
        <a:lstStyle/>
        <a:p>
          <a:r>
            <a:rPr lang="en-US" b="1"/>
            <a:t>100% sustainable</a:t>
          </a:r>
          <a:r>
            <a:rPr lang="en-US"/>
            <a:t> and use </a:t>
          </a:r>
          <a:r>
            <a:rPr lang="en-US" b="1"/>
            <a:t>eco-friendly practices</a:t>
          </a:r>
          <a:r>
            <a:rPr lang="en-US"/>
            <a:t> when sourcing ingredients and packaging materials</a:t>
          </a:r>
        </a:p>
      </dgm:t>
    </dgm:pt>
    <dgm:pt modelId="{03DDA41B-F870-41ED-A977-BA73EE19C39C}" type="parTrans" cxnId="{AB5588A7-2DFC-431C-8B36-60F76E043D2C}">
      <dgm:prSet/>
      <dgm:spPr/>
      <dgm:t>
        <a:bodyPr/>
        <a:lstStyle/>
        <a:p>
          <a:endParaRPr lang="en-US"/>
        </a:p>
      </dgm:t>
    </dgm:pt>
    <dgm:pt modelId="{58774F3B-864A-416D-B8A9-86BB610B5E92}" type="sibTrans" cxnId="{AB5588A7-2DFC-431C-8B36-60F76E043D2C}">
      <dgm:prSet/>
      <dgm:spPr/>
      <dgm:t>
        <a:bodyPr/>
        <a:lstStyle/>
        <a:p>
          <a:endParaRPr lang="en-US"/>
        </a:p>
      </dgm:t>
    </dgm:pt>
    <dgm:pt modelId="{CD942664-A778-4051-8F9D-4AAAC9CB3CBA}" type="pres">
      <dgm:prSet presAssocID="{9A3B50EB-C30F-43CE-B4A1-CE78468BBD16}" presName="vert0" presStyleCnt="0">
        <dgm:presLayoutVars>
          <dgm:dir/>
          <dgm:animOne val="branch"/>
          <dgm:animLvl val="lvl"/>
        </dgm:presLayoutVars>
      </dgm:prSet>
      <dgm:spPr/>
    </dgm:pt>
    <dgm:pt modelId="{D605555C-8398-489F-9826-2DB96D1EFBB7}" type="pres">
      <dgm:prSet presAssocID="{97EB2A19-DF31-49FF-8C68-FC3F6F1E9D1E}" presName="thickLine" presStyleLbl="alignNode1" presStyleIdx="0" presStyleCnt="7"/>
      <dgm:spPr/>
    </dgm:pt>
    <dgm:pt modelId="{90F2538F-D49A-48CA-9969-89C2844F5B8C}" type="pres">
      <dgm:prSet presAssocID="{97EB2A19-DF31-49FF-8C68-FC3F6F1E9D1E}" presName="horz1" presStyleCnt="0"/>
      <dgm:spPr/>
    </dgm:pt>
    <dgm:pt modelId="{13710075-CA5C-47F8-A952-7C9CEF041240}" type="pres">
      <dgm:prSet presAssocID="{97EB2A19-DF31-49FF-8C68-FC3F6F1E9D1E}" presName="tx1" presStyleLbl="revTx" presStyleIdx="0" presStyleCnt="7"/>
      <dgm:spPr/>
    </dgm:pt>
    <dgm:pt modelId="{ABF990B9-AF12-4781-8A56-6852D53767E4}" type="pres">
      <dgm:prSet presAssocID="{97EB2A19-DF31-49FF-8C68-FC3F6F1E9D1E}" presName="vert1" presStyleCnt="0"/>
      <dgm:spPr/>
    </dgm:pt>
    <dgm:pt modelId="{385BBD53-F9B7-43DE-B152-0FFE020D2B1B}" type="pres">
      <dgm:prSet presAssocID="{8F598302-8982-4012-9B5B-735DD232B80B}" presName="thickLine" presStyleLbl="alignNode1" presStyleIdx="1" presStyleCnt="7"/>
      <dgm:spPr/>
    </dgm:pt>
    <dgm:pt modelId="{F8892F86-EE88-4174-9179-E6201FED44A5}" type="pres">
      <dgm:prSet presAssocID="{8F598302-8982-4012-9B5B-735DD232B80B}" presName="horz1" presStyleCnt="0"/>
      <dgm:spPr/>
    </dgm:pt>
    <dgm:pt modelId="{7049F881-3C44-445E-A93A-3653EB84C972}" type="pres">
      <dgm:prSet presAssocID="{8F598302-8982-4012-9B5B-735DD232B80B}" presName="tx1" presStyleLbl="revTx" presStyleIdx="1" presStyleCnt="7"/>
      <dgm:spPr/>
    </dgm:pt>
    <dgm:pt modelId="{DCD43ED0-F418-4DD0-B0CC-663B6A3D1DFD}" type="pres">
      <dgm:prSet presAssocID="{8F598302-8982-4012-9B5B-735DD232B80B}" presName="vert1" presStyleCnt="0"/>
      <dgm:spPr/>
    </dgm:pt>
    <dgm:pt modelId="{6F195054-D971-4C76-AEE2-A2036E68B6C8}" type="pres">
      <dgm:prSet presAssocID="{9683C4EF-1DA4-41D9-A69D-C98789CF8857}" presName="thickLine" presStyleLbl="alignNode1" presStyleIdx="2" presStyleCnt="7"/>
      <dgm:spPr/>
    </dgm:pt>
    <dgm:pt modelId="{448C26C7-8EF6-459E-BD33-D99B765F0B4A}" type="pres">
      <dgm:prSet presAssocID="{9683C4EF-1DA4-41D9-A69D-C98789CF8857}" presName="horz1" presStyleCnt="0"/>
      <dgm:spPr/>
    </dgm:pt>
    <dgm:pt modelId="{9F946102-5499-4852-9D4A-85750E906C21}" type="pres">
      <dgm:prSet presAssocID="{9683C4EF-1DA4-41D9-A69D-C98789CF8857}" presName="tx1" presStyleLbl="revTx" presStyleIdx="2" presStyleCnt="7"/>
      <dgm:spPr/>
    </dgm:pt>
    <dgm:pt modelId="{E40B52C2-9A4A-4ED1-A3DB-D02167EC3C8C}" type="pres">
      <dgm:prSet presAssocID="{9683C4EF-1DA4-41D9-A69D-C98789CF8857}" presName="vert1" presStyleCnt="0"/>
      <dgm:spPr/>
    </dgm:pt>
    <dgm:pt modelId="{0EE42486-8D6B-40AB-8E6F-2AC53C96B074}" type="pres">
      <dgm:prSet presAssocID="{74747D67-EE1B-4680-9718-B996DC84EA5A}" presName="thickLine" presStyleLbl="alignNode1" presStyleIdx="3" presStyleCnt="7"/>
      <dgm:spPr/>
    </dgm:pt>
    <dgm:pt modelId="{5F7B8B2C-2C27-44D2-9FB2-00ED01F02094}" type="pres">
      <dgm:prSet presAssocID="{74747D67-EE1B-4680-9718-B996DC84EA5A}" presName="horz1" presStyleCnt="0"/>
      <dgm:spPr/>
    </dgm:pt>
    <dgm:pt modelId="{296AE112-1D57-46BA-9C7C-9D6811E9B96C}" type="pres">
      <dgm:prSet presAssocID="{74747D67-EE1B-4680-9718-B996DC84EA5A}" presName="tx1" presStyleLbl="revTx" presStyleIdx="3" presStyleCnt="7"/>
      <dgm:spPr/>
    </dgm:pt>
    <dgm:pt modelId="{2CE78281-B7EA-41F1-94A8-DEF1BBB161A3}" type="pres">
      <dgm:prSet presAssocID="{74747D67-EE1B-4680-9718-B996DC84EA5A}" presName="vert1" presStyleCnt="0"/>
      <dgm:spPr/>
    </dgm:pt>
    <dgm:pt modelId="{F82F151A-9F58-4D8E-A195-4474609844D4}" type="pres">
      <dgm:prSet presAssocID="{E8FF7AC5-47DC-4321-AA30-AF969323D706}" presName="thickLine" presStyleLbl="alignNode1" presStyleIdx="4" presStyleCnt="7"/>
      <dgm:spPr/>
    </dgm:pt>
    <dgm:pt modelId="{BB2F62B6-1AAF-482F-B08E-E9F87F49AC75}" type="pres">
      <dgm:prSet presAssocID="{E8FF7AC5-47DC-4321-AA30-AF969323D706}" presName="horz1" presStyleCnt="0"/>
      <dgm:spPr/>
    </dgm:pt>
    <dgm:pt modelId="{9A7B59D5-9CFA-4694-9183-E02BD4DF0C33}" type="pres">
      <dgm:prSet presAssocID="{E8FF7AC5-47DC-4321-AA30-AF969323D706}" presName="tx1" presStyleLbl="revTx" presStyleIdx="4" presStyleCnt="7"/>
      <dgm:spPr/>
    </dgm:pt>
    <dgm:pt modelId="{8912B785-1F1A-4BF7-BDF6-DD6A8782827F}" type="pres">
      <dgm:prSet presAssocID="{E8FF7AC5-47DC-4321-AA30-AF969323D706}" presName="vert1" presStyleCnt="0"/>
      <dgm:spPr/>
    </dgm:pt>
    <dgm:pt modelId="{DB6ADDC0-DE23-47CC-876C-2A1F28DBD622}" type="pres">
      <dgm:prSet presAssocID="{24ECB4EA-766E-4782-916E-C318C5A00F7B}" presName="thickLine" presStyleLbl="alignNode1" presStyleIdx="5" presStyleCnt="7"/>
      <dgm:spPr/>
    </dgm:pt>
    <dgm:pt modelId="{75C9C44E-6906-481D-B5A4-8A37A1B80C4E}" type="pres">
      <dgm:prSet presAssocID="{24ECB4EA-766E-4782-916E-C318C5A00F7B}" presName="horz1" presStyleCnt="0"/>
      <dgm:spPr/>
    </dgm:pt>
    <dgm:pt modelId="{3FCA0D31-E621-4134-987D-E93F5889DDC7}" type="pres">
      <dgm:prSet presAssocID="{24ECB4EA-766E-4782-916E-C318C5A00F7B}" presName="tx1" presStyleLbl="revTx" presStyleIdx="5" presStyleCnt="7"/>
      <dgm:spPr/>
    </dgm:pt>
    <dgm:pt modelId="{39772E08-4918-46A8-A5B2-8DBAB4248273}" type="pres">
      <dgm:prSet presAssocID="{24ECB4EA-766E-4782-916E-C318C5A00F7B}" presName="vert1" presStyleCnt="0"/>
      <dgm:spPr/>
    </dgm:pt>
    <dgm:pt modelId="{D30B8BDC-8A27-4EB8-BE72-2E3AACAD046A}" type="pres">
      <dgm:prSet presAssocID="{B187E4D5-D4A2-4CB8-A704-8DBDC1A51202}" presName="thickLine" presStyleLbl="alignNode1" presStyleIdx="6" presStyleCnt="7"/>
      <dgm:spPr/>
    </dgm:pt>
    <dgm:pt modelId="{D7BD2F25-FDA4-416D-A0BD-64C3DEE06ACD}" type="pres">
      <dgm:prSet presAssocID="{B187E4D5-D4A2-4CB8-A704-8DBDC1A51202}" presName="horz1" presStyleCnt="0"/>
      <dgm:spPr/>
    </dgm:pt>
    <dgm:pt modelId="{E3BE0EB2-3049-4431-B8C9-C73974E447E0}" type="pres">
      <dgm:prSet presAssocID="{B187E4D5-D4A2-4CB8-A704-8DBDC1A51202}" presName="tx1" presStyleLbl="revTx" presStyleIdx="6" presStyleCnt="7"/>
      <dgm:spPr/>
    </dgm:pt>
    <dgm:pt modelId="{D99AC79C-7259-49D7-BAE0-FE5317821A68}" type="pres">
      <dgm:prSet presAssocID="{B187E4D5-D4A2-4CB8-A704-8DBDC1A51202}" presName="vert1" presStyleCnt="0"/>
      <dgm:spPr/>
    </dgm:pt>
  </dgm:ptLst>
  <dgm:cxnLst>
    <dgm:cxn modelId="{9C2FB508-2783-4DB8-A2A4-95DDCD2BE122}" srcId="{9A3B50EB-C30F-43CE-B4A1-CE78468BBD16}" destId="{8F598302-8982-4012-9B5B-735DD232B80B}" srcOrd="1" destOrd="0" parTransId="{5DC315E9-5A90-41FD-9718-F32674F678D8}" sibTransId="{8422B12C-681F-456B-A7E6-997B2DB0B774}"/>
    <dgm:cxn modelId="{174B162C-D2AF-4606-8B1A-1ED91E30A651}" type="presOf" srcId="{8F598302-8982-4012-9B5B-735DD232B80B}" destId="{7049F881-3C44-445E-A93A-3653EB84C972}" srcOrd="0" destOrd="0" presId="urn:microsoft.com/office/officeart/2008/layout/LinedList"/>
    <dgm:cxn modelId="{3F6A443B-75B5-411D-B665-C8EEF8BEFB22}" type="presOf" srcId="{E8FF7AC5-47DC-4321-AA30-AF969323D706}" destId="{9A7B59D5-9CFA-4694-9183-E02BD4DF0C33}" srcOrd="0" destOrd="0" presId="urn:microsoft.com/office/officeart/2008/layout/LinedList"/>
    <dgm:cxn modelId="{8681026F-E6A4-4B29-8F52-AE5C055AAA4F}" type="presOf" srcId="{9683C4EF-1DA4-41D9-A69D-C98789CF8857}" destId="{9F946102-5499-4852-9D4A-85750E906C21}" srcOrd="0" destOrd="0" presId="urn:microsoft.com/office/officeart/2008/layout/LinedList"/>
    <dgm:cxn modelId="{5B07F373-AB52-4A1C-834D-995E6D1CB465}" srcId="{9A3B50EB-C30F-43CE-B4A1-CE78468BBD16}" destId="{74747D67-EE1B-4680-9718-B996DC84EA5A}" srcOrd="3" destOrd="0" parTransId="{ECD17BA7-B6B9-4A1E-A545-361E2944B133}" sibTransId="{FF82555E-586C-4B9C-A6F8-154A3D9B2846}"/>
    <dgm:cxn modelId="{FA244257-3CBF-491B-9050-2F2E548EB8CC}" type="presOf" srcId="{74747D67-EE1B-4680-9718-B996DC84EA5A}" destId="{296AE112-1D57-46BA-9C7C-9D6811E9B96C}" srcOrd="0" destOrd="0" presId="urn:microsoft.com/office/officeart/2008/layout/LinedList"/>
    <dgm:cxn modelId="{CCF7D491-19FC-4231-9593-91B178149544}" srcId="{9A3B50EB-C30F-43CE-B4A1-CE78468BBD16}" destId="{24ECB4EA-766E-4782-916E-C318C5A00F7B}" srcOrd="5" destOrd="0" parTransId="{A4D79482-29AC-4FDA-9E54-71C56F3DE444}" sibTransId="{CF5C62A2-4F8E-4EC9-8F98-58CC824D9131}"/>
    <dgm:cxn modelId="{DD2BFE91-C743-4AAD-B148-6B040F8B0A56}" srcId="{9A3B50EB-C30F-43CE-B4A1-CE78468BBD16}" destId="{9683C4EF-1DA4-41D9-A69D-C98789CF8857}" srcOrd="2" destOrd="0" parTransId="{A428C16A-6BF6-45A2-8AFE-94892EA43F30}" sibTransId="{AD7A413E-F032-47EA-A09B-E5EDC39EE5AB}"/>
    <dgm:cxn modelId="{AB5588A7-2DFC-431C-8B36-60F76E043D2C}" srcId="{9A3B50EB-C30F-43CE-B4A1-CE78468BBD16}" destId="{B187E4D5-D4A2-4CB8-A704-8DBDC1A51202}" srcOrd="6" destOrd="0" parTransId="{03DDA41B-F870-41ED-A977-BA73EE19C39C}" sibTransId="{58774F3B-864A-416D-B8A9-86BB610B5E92}"/>
    <dgm:cxn modelId="{FA5553B2-D3F7-44F5-BEEE-71C579A72E01}" type="presOf" srcId="{97EB2A19-DF31-49FF-8C68-FC3F6F1E9D1E}" destId="{13710075-CA5C-47F8-A952-7C9CEF041240}" srcOrd="0" destOrd="0" presId="urn:microsoft.com/office/officeart/2008/layout/LinedList"/>
    <dgm:cxn modelId="{E3C83DCB-258A-4984-A63E-9F9B9ED11534}" type="presOf" srcId="{9A3B50EB-C30F-43CE-B4A1-CE78468BBD16}" destId="{CD942664-A778-4051-8F9D-4AAAC9CB3CBA}" srcOrd="0" destOrd="0" presId="urn:microsoft.com/office/officeart/2008/layout/LinedList"/>
    <dgm:cxn modelId="{337E65D0-4329-4DDB-88FD-9055F4B6874C}" srcId="{9A3B50EB-C30F-43CE-B4A1-CE78468BBD16}" destId="{97EB2A19-DF31-49FF-8C68-FC3F6F1E9D1E}" srcOrd="0" destOrd="0" parTransId="{7DA356A5-632A-452A-92DB-C46D949B62C6}" sibTransId="{C59EDAC9-FAB4-44E8-BCAA-ACA28B7DE79C}"/>
    <dgm:cxn modelId="{280B6FDC-3D90-478D-AA33-5AFABE260B8F}" type="presOf" srcId="{B187E4D5-D4A2-4CB8-A704-8DBDC1A51202}" destId="{E3BE0EB2-3049-4431-B8C9-C73974E447E0}" srcOrd="0" destOrd="0" presId="urn:microsoft.com/office/officeart/2008/layout/LinedList"/>
    <dgm:cxn modelId="{6C79D6E2-D9B0-427F-9405-E83CCCA93BCA}" srcId="{9A3B50EB-C30F-43CE-B4A1-CE78468BBD16}" destId="{E8FF7AC5-47DC-4321-AA30-AF969323D706}" srcOrd="4" destOrd="0" parTransId="{67C28C5C-61F1-4E51-B9B4-4441AB7EA8B9}" sibTransId="{F5D5DDCB-D196-4A04-B65C-165ECF5F81BA}"/>
    <dgm:cxn modelId="{36AF56F4-5E43-42A4-B9D9-9A76F6775D84}" type="presOf" srcId="{24ECB4EA-766E-4782-916E-C318C5A00F7B}" destId="{3FCA0D31-E621-4134-987D-E93F5889DDC7}" srcOrd="0" destOrd="0" presId="urn:microsoft.com/office/officeart/2008/layout/LinedList"/>
    <dgm:cxn modelId="{B51E3DD1-394F-4A8B-9B99-75669BA492C8}" type="presParOf" srcId="{CD942664-A778-4051-8F9D-4AAAC9CB3CBA}" destId="{D605555C-8398-489F-9826-2DB96D1EFBB7}" srcOrd="0" destOrd="0" presId="urn:microsoft.com/office/officeart/2008/layout/LinedList"/>
    <dgm:cxn modelId="{7DB63AB4-7141-429C-BE21-B20DD14568EF}" type="presParOf" srcId="{CD942664-A778-4051-8F9D-4AAAC9CB3CBA}" destId="{90F2538F-D49A-48CA-9969-89C2844F5B8C}" srcOrd="1" destOrd="0" presId="urn:microsoft.com/office/officeart/2008/layout/LinedList"/>
    <dgm:cxn modelId="{104CC7C5-4C1A-48D5-B4EE-3937E8F2F9B3}" type="presParOf" srcId="{90F2538F-D49A-48CA-9969-89C2844F5B8C}" destId="{13710075-CA5C-47F8-A952-7C9CEF041240}" srcOrd="0" destOrd="0" presId="urn:microsoft.com/office/officeart/2008/layout/LinedList"/>
    <dgm:cxn modelId="{29FFC68F-FB56-4A1F-99BB-70A115DBC9A1}" type="presParOf" srcId="{90F2538F-D49A-48CA-9969-89C2844F5B8C}" destId="{ABF990B9-AF12-4781-8A56-6852D53767E4}" srcOrd="1" destOrd="0" presId="urn:microsoft.com/office/officeart/2008/layout/LinedList"/>
    <dgm:cxn modelId="{4C67735A-BA1B-405D-B172-FB080F2F836F}" type="presParOf" srcId="{CD942664-A778-4051-8F9D-4AAAC9CB3CBA}" destId="{385BBD53-F9B7-43DE-B152-0FFE020D2B1B}" srcOrd="2" destOrd="0" presId="urn:microsoft.com/office/officeart/2008/layout/LinedList"/>
    <dgm:cxn modelId="{2C73E6DE-D231-4E82-8291-9A42B902B5BD}" type="presParOf" srcId="{CD942664-A778-4051-8F9D-4AAAC9CB3CBA}" destId="{F8892F86-EE88-4174-9179-E6201FED44A5}" srcOrd="3" destOrd="0" presId="urn:microsoft.com/office/officeart/2008/layout/LinedList"/>
    <dgm:cxn modelId="{10EDB766-76B6-4273-BC45-248FBC1F9BB6}" type="presParOf" srcId="{F8892F86-EE88-4174-9179-E6201FED44A5}" destId="{7049F881-3C44-445E-A93A-3653EB84C972}" srcOrd="0" destOrd="0" presId="urn:microsoft.com/office/officeart/2008/layout/LinedList"/>
    <dgm:cxn modelId="{17A08A2E-B899-414C-843F-6B11407F8DE9}" type="presParOf" srcId="{F8892F86-EE88-4174-9179-E6201FED44A5}" destId="{DCD43ED0-F418-4DD0-B0CC-663B6A3D1DFD}" srcOrd="1" destOrd="0" presId="urn:microsoft.com/office/officeart/2008/layout/LinedList"/>
    <dgm:cxn modelId="{528690DC-2177-48A3-BD6A-2A358787C988}" type="presParOf" srcId="{CD942664-A778-4051-8F9D-4AAAC9CB3CBA}" destId="{6F195054-D971-4C76-AEE2-A2036E68B6C8}" srcOrd="4" destOrd="0" presId="urn:microsoft.com/office/officeart/2008/layout/LinedList"/>
    <dgm:cxn modelId="{BEB4C257-A692-4D3E-9280-969D8538911C}" type="presParOf" srcId="{CD942664-A778-4051-8F9D-4AAAC9CB3CBA}" destId="{448C26C7-8EF6-459E-BD33-D99B765F0B4A}" srcOrd="5" destOrd="0" presId="urn:microsoft.com/office/officeart/2008/layout/LinedList"/>
    <dgm:cxn modelId="{A0C18427-277E-439D-9894-444C5248A2AB}" type="presParOf" srcId="{448C26C7-8EF6-459E-BD33-D99B765F0B4A}" destId="{9F946102-5499-4852-9D4A-85750E906C21}" srcOrd="0" destOrd="0" presId="urn:microsoft.com/office/officeart/2008/layout/LinedList"/>
    <dgm:cxn modelId="{3AD350C8-AA91-400E-892B-1F6729CD7F4B}" type="presParOf" srcId="{448C26C7-8EF6-459E-BD33-D99B765F0B4A}" destId="{E40B52C2-9A4A-4ED1-A3DB-D02167EC3C8C}" srcOrd="1" destOrd="0" presId="urn:microsoft.com/office/officeart/2008/layout/LinedList"/>
    <dgm:cxn modelId="{3E132380-71F9-408D-B07F-EFC3FA7CF139}" type="presParOf" srcId="{CD942664-A778-4051-8F9D-4AAAC9CB3CBA}" destId="{0EE42486-8D6B-40AB-8E6F-2AC53C96B074}" srcOrd="6" destOrd="0" presId="urn:microsoft.com/office/officeart/2008/layout/LinedList"/>
    <dgm:cxn modelId="{51AF4BD0-2B37-4BBC-A472-F94F37832982}" type="presParOf" srcId="{CD942664-A778-4051-8F9D-4AAAC9CB3CBA}" destId="{5F7B8B2C-2C27-44D2-9FB2-00ED01F02094}" srcOrd="7" destOrd="0" presId="urn:microsoft.com/office/officeart/2008/layout/LinedList"/>
    <dgm:cxn modelId="{CA105343-81A5-4E67-9419-B3A419214364}" type="presParOf" srcId="{5F7B8B2C-2C27-44D2-9FB2-00ED01F02094}" destId="{296AE112-1D57-46BA-9C7C-9D6811E9B96C}" srcOrd="0" destOrd="0" presId="urn:microsoft.com/office/officeart/2008/layout/LinedList"/>
    <dgm:cxn modelId="{C44853D1-E88C-4692-AF76-0AA0C71846A9}" type="presParOf" srcId="{5F7B8B2C-2C27-44D2-9FB2-00ED01F02094}" destId="{2CE78281-B7EA-41F1-94A8-DEF1BBB161A3}" srcOrd="1" destOrd="0" presId="urn:microsoft.com/office/officeart/2008/layout/LinedList"/>
    <dgm:cxn modelId="{F9A2522E-FABF-4577-968B-19FACED7DEA7}" type="presParOf" srcId="{CD942664-A778-4051-8F9D-4AAAC9CB3CBA}" destId="{F82F151A-9F58-4D8E-A195-4474609844D4}" srcOrd="8" destOrd="0" presId="urn:microsoft.com/office/officeart/2008/layout/LinedList"/>
    <dgm:cxn modelId="{9A539672-92DF-4F30-A1E0-ECC064766056}" type="presParOf" srcId="{CD942664-A778-4051-8F9D-4AAAC9CB3CBA}" destId="{BB2F62B6-1AAF-482F-B08E-E9F87F49AC75}" srcOrd="9" destOrd="0" presId="urn:microsoft.com/office/officeart/2008/layout/LinedList"/>
    <dgm:cxn modelId="{0F7F022B-5E91-4978-BCFB-7CF3A5C0503E}" type="presParOf" srcId="{BB2F62B6-1AAF-482F-B08E-E9F87F49AC75}" destId="{9A7B59D5-9CFA-4694-9183-E02BD4DF0C33}" srcOrd="0" destOrd="0" presId="urn:microsoft.com/office/officeart/2008/layout/LinedList"/>
    <dgm:cxn modelId="{057194E0-A7F8-4B42-90E0-8C0FEE921F6A}" type="presParOf" srcId="{BB2F62B6-1AAF-482F-B08E-E9F87F49AC75}" destId="{8912B785-1F1A-4BF7-BDF6-DD6A8782827F}" srcOrd="1" destOrd="0" presId="urn:microsoft.com/office/officeart/2008/layout/LinedList"/>
    <dgm:cxn modelId="{47C32BBF-0583-4B2E-95D4-27CE87CE6E63}" type="presParOf" srcId="{CD942664-A778-4051-8F9D-4AAAC9CB3CBA}" destId="{DB6ADDC0-DE23-47CC-876C-2A1F28DBD622}" srcOrd="10" destOrd="0" presId="urn:microsoft.com/office/officeart/2008/layout/LinedList"/>
    <dgm:cxn modelId="{39213D74-E96A-44F1-8A4F-F4CD98DE2CFD}" type="presParOf" srcId="{CD942664-A778-4051-8F9D-4AAAC9CB3CBA}" destId="{75C9C44E-6906-481D-B5A4-8A37A1B80C4E}" srcOrd="11" destOrd="0" presId="urn:microsoft.com/office/officeart/2008/layout/LinedList"/>
    <dgm:cxn modelId="{13F838E0-FAFF-46DA-A639-311CB4EAFA0D}" type="presParOf" srcId="{75C9C44E-6906-481D-B5A4-8A37A1B80C4E}" destId="{3FCA0D31-E621-4134-987D-E93F5889DDC7}" srcOrd="0" destOrd="0" presId="urn:microsoft.com/office/officeart/2008/layout/LinedList"/>
    <dgm:cxn modelId="{C53F24E0-A9BB-4291-AF23-1E479AED2A27}" type="presParOf" srcId="{75C9C44E-6906-481D-B5A4-8A37A1B80C4E}" destId="{39772E08-4918-46A8-A5B2-8DBAB4248273}" srcOrd="1" destOrd="0" presId="urn:microsoft.com/office/officeart/2008/layout/LinedList"/>
    <dgm:cxn modelId="{1AB53DE2-4684-4EFE-A703-C9E2D7E40C3C}" type="presParOf" srcId="{CD942664-A778-4051-8F9D-4AAAC9CB3CBA}" destId="{D30B8BDC-8A27-4EB8-BE72-2E3AACAD046A}" srcOrd="12" destOrd="0" presId="urn:microsoft.com/office/officeart/2008/layout/LinedList"/>
    <dgm:cxn modelId="{DBBA7C16-0FC2-45A0-AAE2-06AA63389E1E}" type="presParOf" srcId="{CD942664-A778-4051-8F9D-4AAAC9CB3CBA}" destId="{D7BD2F25-FDA4-416D-A0BD-64C3DEE06ACD}" srcOrd="13" destOrd="0" presId="urn:microsoft.com/office/officeart/2008/layout/LinedList"/>
    <dgm:cxn modelId="{591D9F80-47E1-4EF0-84F3-FB4EE6103DAE}" type="presParOf" srcId="{D7BD2F25-FDA4-416D-A0BD-64C3DEE06ACD}" destId="{E3BE0EB2-3049-4431-B8C9-C73974E447E0}" srcOrd="0" destOrd="0" presId="urn:microsoft.com/office/officeart/2008/layout/LinedList"/>
    <dgm:cxn modelId="{6DDC2AF9-0510-4335-9D81-726DF29F01E3}" type="presParOf" srcId="{D7BD2F25-FDA4-416D-A0BD-64C3DEE06ACD}" destId="{D99AC79C-7259-49D7-BAE0-FE5317821A6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3CD410-5E2E-4080-A893-907D31D22CB3}" type="doc">
      <dgm:prSet loTypeId="urn:microsoft.com/office/officeart/2005/8/layout/vList5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D423FB80-F2BD-4DDE-80B1-76F84FE09A02}">
      <dgm:prSet phldrT="[Text]" phldr="0" custT="1"/>
      <dgm:spPr/>
      <dgm:t>
        <a:bodyPr/>
        <a:lstStyle/>
        <a:p>
          <a:pPr rtl="0">
            <a:defRPr b="1"/>
          </a:pPr>
          <a:r>
            <a:rPr lang="en-US" sz="1800" b="0">
              <a:latin typeface="Avenir Next LT Pro"/>
            </a:rPr>
            <a:t>Product Design</a:t>
          </a:r>
        </a:p>
      </dgm:t>
    </dgm:pt>
    <dgm:pt modelId="{9B1CA3FF-D252-4AF5-8F50-CFC93ACA9175}" type="parTrans" cxnId="{5BF3B7B1-A779-4E2D-8625-77DE0CA38FEE}">
      <dgm:prSet/>
      <dgm:spPr/>
      <dgm:t>
        <a:bodyPr/>
        <a:lstStyle/>
        <a:p>
          <a:endParaRPr lang="en-US"/>
        </a:p>
      </dgm:t>
    </dgm:pt>
    <dgm:pt modelId="{EBE862E1-9761-4AA7-AA00-BD79FA3B27DD}" type="sibTrans" cxnId="{5BF3B7B1-A779-4E2D-8625-77DE0CA38FEE}">
      <dgm:prSet/>
      <dgm:spPr/>
      <dgm:t>
        <a:bodyPr/>
        <a:lstStyle/>
        <a:p>
          <a:endParaRPr lang="en-US"/>
        </a:p>
      </dgm:t>
    </dgm:pt>
    <dgm:pt modelId="{245E128E-7700-4C91-9411-CDD1DCA94D67}">
      <dgm:prSet phldrT="[Text]" custT="1"/>
      <dgm:spPr/>
      <dgm:t>
        <a:bodyPr/>
        <a:lstStyle/>
        <a:p>
          <a:pPr rtl="0"/>
          <a:r>
            <a:rPr lang="en-US" sz="1200" b="0" i="0" u="none">
              <a:solidFill>
                <a:srgbClr val="000000"/>
              </a:solidFill>
              <a:latin typeface="Avenir Next LT Pro"/>
              <a:cs typeface="Arial"/>
            </a:rPr>
            <a:t> Body wash made from recycled aluminum bottles and the pump will be PCR </a:t>
          </a:r>
          <a:r>
            <a:rPr lang="en-US" sz="1200">
              <a:solidFill>
                <a:srgbClr val="000000"/>
              </a:solidFill>
              <a:latin typeface="Avenir Next LT Pro"/>
              <a:cs typeface="Arial"/>
            </a:rPr>
            <a:t>plastic, pods will be biodegradable and compostable</a:t>
          </a:r>
        </a:p>
      </dgm:t>
    </dgm:pt>
    <dgm:pt modelId="{B4D95EBA-0423-4AFA-B379-E030341B1F23}" type="parTrans" cxnId="{68D35F9D-DABF-4E5A-94D4-F988D8E84907}">
      <dgm:prSet/>
      <dgm:spPr/>
      <dgm:t>
        <a:bodyPr/>
        <a:lstStyle/>
        <a:p>
          <a:endParaRPr lang="en-US"/>
        </a:p>
      </dgm:t>
    </dgm:pt>
    <dgm:pt modelId="{4963BA97-D4C5-477B-9B0D-68DB38F61579}" type="sibTrans" cxnId="{68D35F9D-DABF-4E5A-94D4-F988D8E84907}">
      <dgm:prSet/>
      <dgm:spPr/>
      <dgm:t>
        <a:bodyPr/>
        <a:lstStyle/>
        <a:p>
          <a:endParaRPr lang="en-US"/>
        </a:p>
      </dgm:t>
    </dgm:pt>
    <dgm:pt modelId="{2DC4903D-31E8-4ED6-875F-63877788B702}">
      <dgm:prSet phldrT="[Text]" phldr="0" custT="1"/>
      <dgm:spPr/>
      <dgm:t>
        <a:bodyPr/>
        <a:lstStyle/>
        <a:p>
          <a:pPr>
            <a:defRPr b="1"/>
          </a:pPr>
          <a:r>
            <a:rPr lang="en-US" sz="1800" b="0">
              <a:latin typeface="Avenir Next LT Pro"/>
            </a:rPr>
            <a:t>Logistics</a:t>
          </a:r>
        </a:p>
      </dgm:t>
    </dgm:pt>
    <dgm:pt modelId="{A18F8C20-9A13-44DB-9E45-C2DE49ACE5D9}" type="parTrans" cxnId="{A319CB69-6926-431D-A805-EACBFA83FA66}">
      <dgm:prSet/>
      <dgm:spPr/>
      <dgm:t>
        <a:bodyPr/>
        <a:lstStyle/>
        <a:p>
          <a:endParaRPr lang="en-US"/>
        </a:p>
      </dgm:t>
    </dgm:pt>
    <dgm:pt modelId="{EBFDEA83-93E5-4D72-A672-078838B258F5}" type="sibTrans" cxnId="{A319CB69-6926-431D-A805-EACBFA83FA66}">
      <dgm:prSet/>
      <dgm:spPr/>
      <dgm:t>
        <a:bodyPr/>
        <a:lstStyle/>
        <a:p>
          <a:endParaRPr lang="en-US"/>
        </a:p>
      </dgm:t>
    </dgm:pt>
    <dgm:pt modelId="{A9FB790A-3E33-4887-962E-7206A01AD84F}">
      <dgm:prSet phldrT="[Text]" custT="1"/>
      <dgm:spPr/>
      <dgm:t>
        <a:bodyPr/>
        <a:lstStyle/>
        <a:p>
          <a:pPr rtl="0"/>
          <a:r>
            <a:rPr lang="en-US" sz="1200" b="0" i="0" u="none">
              <a:latin typeface="Avenir Next LT Pro"/>
            </a:rPr>
            <a:t>Will be</a:t>
          </a:r>
          <a:r>
            <a:rPr lang="en-US" sz="1200">
              <a:latin typeface="Avenir Next LT Pro"/>
            </a:rPr>
            <a:t> manufactured in LA near our office and products will be transported to our warehouse for quality control check</a:t>
          </a:r>
        </a:p>
      </dgm:t>
    </dgm:pt>
    <dgm:pt modelId="{2E34BE83-4A83-4B5F-8976-D4AC57FE5007}" type="parTrans" cxnId="{607143D0-C26B-448B-8E8C-A8A46198F0C6}">
      <dgm:prSet/>
      <dgm:spPr/>
      <dgm:t>
        <a:bodyPr/>
        <a:lstStyle/>
        <a:p>
          <a:endParaRPr lang="en-US"/>
        </a:p>
      </dgm:t>
    </dgm:pt>
    <dgm:pt modelId="{A18338C2-0675-4B1C-898F-3D939F41C34C}" type="sibTrans" cxnId="{607143D0-C26B-448B-8E8C-A8A46198F0C6}">
      <dgm:prSet/>
      <dgm:spPr/>
      <dgm:t>
        <a:bodyPr/>
        <a:lstStyle/>
        <a:p>
          <a:endParaRPr lang="en-US"/>
        </a:p>
      </dgm:t>
    </dgm:pt>
    <dgm:pt modelId="{8A93A940-284B-49B0-9D89-5FA2B3B3C7E5}">
      <dgm:prSet phldrT="[Text]" phldr="0" custT="1"/>
      <dgm:spPr/>
      <dgm:t>
        <a:bodyPr/>
        <a:lstStyle/>
        <a:p>
          <a:pPr rtl="0">
            <a:defRPr b="1"/>
          </a:pPr>
          <a:r>
            <a:rPr lang="en-US" sz="1800" b="0">
              <a:latin typeface="Avenir Next LT Pro"/>
            </a:rPr>
            <a:t>Service &amp; Retail</a:t>
          </a:r>
        </a:p>
      </dgm:t>
    </dgm:pt>
    <dgm:pt modelId="{CD96219D-3688-4138-ACC9-901ED9FEACCC}" type="parTrans" cxnId="{982D7B44-1518-4DD0-82D4-8A3901DD95E9}">
      <dgm:prSet/>
      <dgm:spPr/>
      <dgm:t>
        <a:bodyPr/>
        <a:lstStyle/>
        <a:p>
          <a:endParaRPr lang="en-US"/>
        </a:p>
      </dgm:t>
    </dgm:pt>
    <dgm:pt modelId="{E0447E4A-3C15-4884-AEBE-804149EBD331}" type="sibTrans" cxnId="{982D7B44-1518-4DD0-82D4-8A3901DD95E9}">
      <dgm:prSet/>
      <dgm:spPr/>
      <dgm:t>
        <a:bodyPr/>
        <a:lstStyle/>
        <a:p>
          <a:endParaRPr lang="en-US"/>
        </a:p>
      </dgm:t>
    </dgm:pt>
    <dgm:pt modelId="{6BA5F3BE-D53A-42E0-A7FE-674B99BD07E6}">
      <dgm:prSet phldrT="[Text]" phldr="0" custT="1"/>
      <dgm:spPr/>
      <dgm:t>
        <a:bodyPr/>
        <a:lstStyle/>
        <a:p>
          <a:pPr rtl="0"/>
          <a:r>
            <a:rPr lang="en-US" sz="1200">
              <a:latin typeface="Avenir Next LT Pro"/>
            </a:rPr>
            <a:t>Distribution team to ensure shopping, shipping and delivery system runs smoothly</a:t>
          </a:r>
        </a:p>
      </dgm:t>
    </dgm:pt>
    <dgm:pt modelId="{9484BBA1-86EE-4AA2-B94A-A26EED0EFB1E}" type="parTrans" cxnId="{6AEB3B94-8522-4F42-A6BC-BC55C5AED92F}">
      <dgm:prSet/>
      <dgm:spPr/>
      <dgm:t>
        <a:bodyPr/>
        <a:lstStyle/>
        <a:p>
          <a:endParaRPr lang="en-US"/>
        </a:p>
      </dgm:t>
    </dgm:pt>
    <dgm:pt modelId="{48C67DB7-8AA6-454C-83AE-A16B3B9F45FF}" type="sibTrans" cxnId="{6AEB3B94-8522-4F42-A6BC-BC55C5AED92F}">
      <dgm:prSet/>
      <dgm:spPr/>
      <dgm:t>
        <a:bodyPr/>
        <a:lstStyle/>
        <a:p>
          <a:endParaRPr lang="en-US"/>
        </a:p>
      </dgm:t>
    </dgm:pt>
    <dgm:pt modelId="{B7EAF83C-E1E2-4060-A15C-5B683F5ABDB6}">
      <dgm:prSet phldrT="[Text]" phldr="0" custT="1"/>
      <dgm:spPr/>
      <dgm:t>
        <a:bodyPr/>
        <a:lstStyle/>
        <a:p>
          <a:pPr rtl="0">
            <a:defRPr b="1"/>
          </a:pPr>
          <a:r>
            <a:rPr lang="en-US" sz="1800" b="0">
              <a:latin typeface="Avenir Next LT Pro"/>
            </a:rPr>
            <a:t>Service Promise</a:t>
          </a:r>
        </a:p>
      </dgm:t>
    </dgm:pt>
    <dgm:pt modelId="{0F3BE3E5-5F26-4F55-8287-A3DAF6BD4A08}" type="parTrans" cxnId="{063B7E65-C8C7-4BC7-B7D8-3E116985E120}">
      <dgm:prSet/>
      <dgm:spPr/>
      <dgm:t>
        <a:bodyPr/>
        <a:lstStyle/>
        <a:p>
          <a:endParaRPr lang="en-US"/>
        </a:p>
      </dgm:t>
    </dgm:pt>
    <dgm:pt modelId="{416A6271-B608-4CBB-91A0-4462E64B7A8D}" type="sibTrans" cxnId="{063B7E65-C8C7-4BC7-B7D8-3E116985E120}">
      <dgm:prSet/>
      <dgm:spPr/>
      <dgm:t>
        <a:bodyPr/>
        <a:lstStyle/>
        <a:p>
          <a:endParaRPr lang="en-US"/>
        </a:p>
      </dgm:t>
    </dgm:pt>
    <dgm:pt modelId="{BF5CD713-2E7F-4FA2-A365-0158844247C1}">
      <dgm:prSet phldrT="[Text]" phldr="0" custT="1"/>
      <dgm:spPr/>
      <dgm:t>
        <a:bodyPr/>
        <a:lstStyle/>
        <a:p>
          <a:pPr rtl="0">
            <a:defRPr b="1"/>
          </a:pPr>
          <a:r>
            <a:rPr lang="en-US" sz="1800" b="0">
              <a:latin typeface="Avenir Next LT Pro"/>
            </a:rPr>
            <a:t>Location</a:t>
          </a:r>
        </a:p>
      </dgm:t>
    </dgm:pt>
    <dgm:pt modelId="{4B1EFBBB-DB3F-4353-84A5-217D60B77662}" type="parTrans" cxnId="{0938E3E3-4DD8-4069-97E7-7CBBEBFE5A13}">
      <dgm:prSet/>
      <dgm:spPr/>
      <dgm:t>
        <a:bodyPr/>
        <a:lstStyle/>
        <a:p>
          <a:endParaRPr lang="en-US"/>
        </a:p>
      </dgm:t>
    </dgm:pt>
    <dgm:pt modelId="{1E7CF33D-04A9-4522-B84F-6C2C1CF2D6AD}" type="sibTrans" cxnId="{0938E3E3-4DD8-4069-97E7-7CBBEBFE5A13}">
      <dgm:prSet/>
      <dgm:spPr/>
      <dgm:t>
        <a:bodyPr/>
        <a:lstStyle/>
        <a:p>
          <a:endParaRPr lang="en-US"/>
        </a:p>
      </dgm:t>
    </dgm:pt>
    <dgm:pt modelId="{0F28F38F-17E7-44A8-973E-FC94684377B5}">
      <dgm:prSet phldrT="[Text]" custT="1"/>
      <dgm:spPr/>
      <dgm:t>
        <a:bodyPr/>
        <a:lstStyle/>
        <a:p>
          <a:pPr rtl="0"/>
          <a:r>
            <a:rPr lang="en-US" sz="1200" b="0" i="0" u="none">
              <a:latin typeface="Avenir Next LT Pro"/>
            </a:rPr>
            <a:t>Offer phone support</a:t>
          </a:r>
          <a:r>
            <a:rPr lang="en-US" sz="1200">
              <a:latin typeface="Avenir Next LT Pro"/>
            </a:rPr>
            <a:t> M-F from 9am to 6pm PST, answer emails from 24 to 48 hours, provide free returns and exchanges and provide an email newsletter </a:t>
          </a:r>
        </a:p>
      </dgm:t>
    </dgm:pt>
    <dgm:pt modelId="{72535623-2685-4634-9155-926D36DD275F}" type="parTrans" cxnId="{9E1E0922-367E-4D59-B87A-D6127405DD9B}">
      <dgm:prSet/>
      <dgm:spPr/>
      <dgm:t>
        <a:bodyPr/>
        <a:lstStyle/>
        <a:p>
          <a:endParaRPr lang="en-US"/>
        </a:p>
      </dgm:t>
    </dgm:pt>
    <dgm:pt modelId="{8BE4C846-C26B-4FA4-83A2-4C9007AFA3E9}" type="sibTrans" cxnId="{9E1E0922-367E-4D59-B87A-D6127405DD9B}">
      <dgm:prSet/>
      <dgm:spPr/>
      <dgm:t>
        <a:bodyPr/>
        <a:lstStyle/>
        <a:p>
          <a:endParaRPr lang="en-US"/>
        </a:p>
      </dgm:t>
    </dgm:pt>
    <dgm:pt modelId="{71E65531-AFB8-400F-8A0E-3D2D8EB02527}">
      <dgm:prSet phldrT="[Text]" phldr="0" custT="1"/>
      <dgm:spPr/>
      <dgm:t>
        <a:bodyPr/>
        <a:lstStyle/>
        <a:p>
          <a:pPr rtl="0"/>
          <a:r>
            <a:rPr lang="en-US" sz="1200">
              <a:latin typeface="Avenir Next LT Pro"/>
            </a:rPr>
            <a:t>Start off as a DTC business and will invest in an office and product development facilities to operate in LA</a:t>
          </a:r>
        </a:p>
      </dgm:t>
    </dgm:pt>
    <dgm:pt modelId="{CDBCD6FE-99D6-4D1C-ACCC-ACD1054C98A6}" type="parTrans" cxnId="{806EAB44-63AA-464E-AE88-604149F91859}">
      <dgm:prSet/>
      <dgm:spPr/>
      <dgm:t>
        <a:bodyPr/>
        <a:lstStyle/>
        <a:p>
          <a:endParaRPr lang="en-US"/>
        </a:p>
      </dgm:t>
    </dgm:pt>
    <dgm:pt modelId="{C5802CBE-AD20-4AAE-8010-3C10BC564C65}" type="sibTrans" cxnId="{806EAB44-63AA-464E-AE88-604149F91859}">
      <dgm:prSet/>
      <dgm:spPr/>
      <dgm:t>
        <a:bodyPr/>
        <a:lstStyle/>
        <a:p>
          <a:endParaRPr lang="en-US"/>
        </a:p>
      </dgm:t>
    </dgm:pt>
    <dgm:pt modelId="{D75E2A88-E4FE-4E35-9449-F9A60E843A37}" type="pres">
      <dgm:prSet presAssocID="{FF3CD410-5E2E-4080-A893-907D31D22CB3}" presName="Name0" presStyleCnt="0">
        <dgm:presLayoutVars>
          <dgm:dir/>
          <dgm:animLvl val="lvl"/>
          <dgm:resizeHandles val="exact"/>
        </dgm:presLayoutVars>
      </dgm:prSet>
      <dgm:spPr/>
    </dgm:pt>
    <dgm:pt modelId="{1023D595-04DC-4E5F-A415-B1020C7911BF}" type="pres">
      <dgm:prSet presAssocID="{D423FB80-F2BD-4DDE-80B1-76F84FE09A02}" presName="linNode" presStyleCnt="0"/>
      <dgm:spPr/>
    </dgm:pt>
    <dgm:pt modelId="{392FB71C-5C1A-410E-8932-E990EC8DC8AF}" type="pres">
      <dgm:prSet presAssocID="{D423FB80-F2BD-4DDE-80B1-76F84FE09A02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E56D79FD-E13A-42A4-B8A5-FF5D89A1EE4A}" type="pres">
      <dgm:prSet presAssocID="{D423FB80-F2BD-4DDE-80B1-76F84FE09A02}" presName="descendantText" presStyleLbl="alignAccFollowNode1" presStyleIdx="0" presStyleCnt="5">
        <dgm:presLayoutVars>
          <dgm:bulletEnabled val="1"/>
        </dgm:presLayoutVars>
      </dgm:prSet>
      <dgm:spPr/>
    </dgm:pt>
    <dgm:pt modelId="{96EFC3D4-1ECC-4C3B-8C33-3CB5438CD371}" type="pres">
      <dgm:prSet presAssocID="{EBE862E1-9761-4AA7-AA00-BD79FA3B27DD}" presName="sp" presStyleCnt="0"/>
      <dgm:spPr/>
    </dgm:pt>
    <dgm:pt modelId="{BF9969A6-A348-498F-9471-79D028A9EBFE}" type="pres">
      <dgm:prSet presAssocID="{2DC4903D-31E8-4ED6-875F-63877788B702}" presName="linNode" presStyleCnt="0"/>
      <dgm:spPr/>
    </dgm:pt>
    <dgm:pt modelId="{A99A7187-745D-4883-AEB1-6A3C54DC5D92}" type="pres">
      <dgm:prSet presAssocID="{2DC4903D-31E8-4ED6-875F-63877788B702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034C435D-ABF1-4765-8187-6CC72D4DC02F}" type="pres">
      <dgm:prSet presAssocID="{2DC4903D-31E8-4ED6-875F-63877788B702}" presName="descendantText" presStyleLbl="alignAccFollowNode1" presStyleIdx="1" presStyleCnt="5">
        <dgm:presLayoutVars>
          <dgm:bulletEnabled val="1"/>
        </dgm:presLayoutVars>
      </dgm:prSet>
      <dgm:spPr/>
    </dgm:pt>
    <dgm:pt modelId="{70883930-C4BE-48B4-A56E-155785C3BEA2}" type="pres">
      <dgm:prSet presAssocID="{EBFDEA83-93E5-4D72-A672-078838B258F5}" presName="sp" presStyleCnt="0"/>
      <dgm:spPr/>
    </dgm:pt>
    <dgm:pt modelId="{AFAFC0E2-A6E5-40BA-B554-8EFA09B42A8C}" type="pres">
      <dgm:prSet presAssocID="{8A93A940-284B-49B0-9D89-5FA2B3B3C7E5}" presName="linNode" presStyleCnt="0"/>
      <dgm:spPr/>
    </dgm:pt>
    <dgm:pt modelId="{9866C084-3845-4365-8714-DA382FB1F225}" type="pres">
      <dgm:prSet presAssocID="{8A93A940-284B-49B0-9D89-5FA2B3B3C7E5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92CEAA8E-8327-415F-A4D6-A432712B7821}" type="pres">
      <dgm:prSet presAssocID="{8A93A940-284B-49B0-9D89-5FA2B3B3C7E5}" presName="descendantText" presStyleLbl="alignAccFollowNode1" presStyleIdx="2" presStyleCnt="5">
        <dgm:presLayoutVars>
          <dgm:bulletEnabled val="1"/>
        </dgm:presLayoutVars>
      </dgm:prSet>
      <dgm:spPr/>
    </dgm:pt>
    <dgm:pt modelId="{D60D9690-7C14-4B40-82DC-EA689C33F3B3}" type="pres">
      <dgm:prSet presAssocID="{E0447E4A-3C15-4884-AEBE-804149EBD331}" presName="sp" presStyleCnt="0"/>
      <dgm:spPr/>
    </dgm:pt>
    <dgm:pt modelId="{EEFC8BA6-B3A4-4D09-A983-5D2B5BDD8B2E}" type="pres">
      <dgm:prSet presAssocID="{B7EAF83C-E1E2-4060-A15C-5B683F5ABDB6}" presName="linNode" presStyleCnt="0"/>
      <dgm:spPr/>
    </dgm:pt>
    <dgm:pt modelId="{67ED5529-2349-4224-8C20-85567C353948}" type="pres">
      <dgm:prSet presAssocID="{B7EAF83C-E1E2-4060-A15C-5B683F5ABDB6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4EEA29F4-8B7B-4124-90DD-00044C12D555}" type="pres">
      <dgm:prSet presAssocID="{B7EAF83C-E1E2-4060-A15C-5B683F5ABDB6}" presName="descendantText" presStyleLbl="alignAccFollowNode1" presStyleIdx="3" presStyleCnt="5">
        <dgm:presLayoutVars>
          <dgm:bulletEnabled val="1"/>
        </dgm:presLayoutVars>
      </dgm:prSet>
      <dgm:spPr/>
    </dgm:pt>
    <dgm:pt modelId="{F56F7CA0-8E4C-475B-A66A-BFB9E1601B7B}" type="pres">
      <dgm:prSet presAssocID="{416A6271-B608-4CBB-91A0-4462E64B7A8D}" presName="sp" presStyleCnt="0"/>
      <dgm:spPr/>
    </dgm:pt>
    <dgm:pt modelId="{1B4ED119-99F4-487D-BE32-72857BBDD1A9}" type="pres">
      <dgm:prSet presAssocID="{BF5CD713-2E7F-4FA2-A365-0158844247C1}" presName="linNode" presStyleCnt="0"/>
      <dgm:spPr/>
    </dgm:pt>
    <dgm:pt modelId="{C122FDB6-42BE-4B2D-977D-08C6BC8F3D69}" type="pres">
      <dgm:prSet presAssocID="{BF5CD713-2E7F-4FA2-A365-0158844247C1}" presName="parentText" presStyleLbl="node1" presStyleIdx="4" presStyleCnt="5">
        <dgm:presLayoutVars>
          <dgm:chMax val="1"/>
          <dgm:bulletEnabled val="1"/>
        </dgm:presLayoutVars>
      </dgm:prSet>
      <dgm:spPr/>
    </dgm:pt>
    <dgm:pt modelId="{EF5A75A8-DFF5-41BE-82B0-35BB17470947}" type="pres">
      <dgm:prSet presAssocID="{BF5CD713-2E7F-4FA2-A365-0158844247C1}" presName="descendantText" presStyleLbl="alignAccFollowNode1" presStyleIdx="4" presStyleCnt="5">
        <dgm:presLayoutVars>
          <dgm:bulletEnabled val="1"/>
        </dgm:presLayoutVars>
      </dgm:prSet>
      <dgm:spPr/>
    </dgm:pt>
  </dgm:ptLst>
  <dgm:cxnLst>
    <dgm:cxn modelId="{461C511A-6E3B-42B1-AC39-6654D177344A}" type="presOf" srcId="{D423FB80-F2BD-4DDE-80B1-76F84FE09A02}" destId="{392FB71C-5C1A-410E-8932-E990EC8DC8AF}" srcOrd="0" destOrd="0" presId="urn:microsoft.com/office/officeart/2005/8/layout/vList5"/>
    <dgm:cxn modelId="{9E1E0922-367E-4D59-B87A-D6127405DD9B}" srcId="{B7EAF83C-E1E2-4060-A15C-5B683F5ABDB6}" destId="{0F28F38F-17E7-44A8-973E-FC94684377B5}" srcOrd="0" destOrd="0" parTransId="{72535623-2685-4634-9155-926D36DD275F}" sibTransId="{8BE4C846-C26B-4FA4-83A2-4C9007AFA3E9}"/>
    <dgm:cxn modelId="{6C960F34-D66A-4828-8925-9F62F9240893}" type="presOf" srcId="{BF5CD713-2E7F-4FA2-A365-0158844247C1}" destId="{C122FDB6-42BE-4B2D-977D-08C6BC8F3D69}" srcOrd="0" destOrd="0" presId="urn:microsoft.com/office/officeart/2005/8/layout/vList5"/>
    <dgm:cxn modelId="{E3AD6061-F63B-46CC-8AFF-24B4F58489A2}" type="presOf" srcId="{2DC4903D-31E8-4ED6-875F-63877788B702}" destId="{A99A7187-745D-4883-AEB1-6A3C54DC5D92}" srcOrd="0" destOrd="0" presId="urn:microsoft.com/office/officeart/2005/8/layout/vList5"/>
    <dgm:cxn modelId="{19D42A62-4CAB-4F39-8763-9CA173BFB145}" type="presOf" srcId="{B7EAF83C-E1E2-4060-A15C-5B683F5ABDB6}" destId="{67ED5529-2349-4224-8C20-85567C353948}" srcOrd="0" destOrd="0" presId="urn:microsoft.com/office/officeart/2005/8/layout/vList5"/>
    <dgm:cxn modelId="{982D7B44-1518-4DD0-82D4-8A3901DD95E9}" srcId="{FF3CD410-5E2E-4080-A893-907D31D22CB3}" destId="{8A93A940-284B-49B0-9D89-5FA2B3B3C7E5}" srcOrd="2" destOrd="0" parTransId="{CD96219D-3688-4138-ACC9-901ED9FEACCC}" sibTransId="{E0447E4A-3C15-4884-AEBE-804149EBD331}"/>
    <dgm:cxn modelId="{806EAB44-63AA-464E-AE88-604149F91859}" srcId="{BF5CD713-2E7F-4FA2-A365-0158844247C1}" destId="{71E65531-AFB8-400F-8A0E-3D2D8EB02527}" srcOrd="0" destOrd="0" parTransId="{CDBCD6FE-99D6-4D1C-ACCC-ACD1054C98A6}" sibTransId="{C5802CBE-AD20-4AAE-8010-3C10BC564C65}"/>
    <dgm:cxn modelId="{063B7E65-C8C7-4BC7-B7D8-3E116985E120}" srcId="{FF3CD410-5E2E-4080-A893-907D31D22CB3}" destId="{B7EAF83C-E1E2-4060-A15C-5B683F5ABDB6}" srcOrd="3" destOrd="0" parTransId="{0F3BE3E5-5F26-4F55-8287-A3DAF6BD4A08}" sibTransId="{416A6271-B608-4CBB-91A0-4462E64B7A8D}"/>
    <dgm:cxn modelId="{32F93F66-03BB-4459-A1C3-4B723254AFB2}" type="presOf" srcId="{0F28F38F-17E7-44A8-973E-FC94684377B5}" destId="{4EEA29F4-8B7B-4124-90DD-00044C12D555}" srcOrd="0" destOrd="0" presId="urn:microsoft.com/office/officeart/2005/8/layout/vList5"/>
    <dgm:cxn modelId="{A319CB69-6926-431D-A805-EACBFA83FA66}" srcId="{FF3CD410-5E2E-4080-A893-907D31D22CB3}" destId="{2DC4903D-31E8-4ED6-875F-63877788B702}" srcOrd="1" destOrd="0" parTransId="{A18F8C20-9A13-44DB-9E45-C2DE49ACE5D9}" sibTransId="{EBFDEA83-93E5-4D72-A672-078838B258F5}"/>
    <dgm:cxn modelId="{6013B36F-1AF3-401C-A8FB-AEFEF7D9E377}" type="presOf" srcId="{A9FB790A-3E33-4887-962E-7206A01AD84F}" destId="{034C435D-ABF1-4765-8187-6CC72D4DC02F}" srcOrd="0" destOrd="0" presId="urn:microsoft.com/office/officeart/2005/8/layout/vList5"/>
    <dgm:cxn modelId="{6AEB3B94-8522-4F42-A6BC-BC55C5AED92F}" srcId="{8A93A940-284B-49B0-9D89-5FA2B3B3C7E5}" destId="{6BA5F3BE-D53A-42E0-A7FE-674B99BD07E6}" srcOrd="0" destOrd="0" parTransId="{9484BBA1-86EE-4AA2-B94A-A26EED0EFB1E}" sibTransId="{48C67DB7-8AA6-454C-83AE-A16B3B9F45FF}"/>
    <dgm:cxn modelId="{FB681F95-F8F6-4009-8DD9-E347C57C8D9E}" type="presOf" srcId="{245E128E-7700-4C91-9411-CDD1DCA94D67}" destId="{E56D79FD-E13A-42A4-B8A5-FF5D89A1EE4A}" srcOrd="0" destOrd="0" presId="urn:microsoft.com/office/officeart/2005/8/layout/vList5"/>
    <dgm:cxn modelId="{68D35F9D-DABF-4E5A-94D4-F988D8E84907}" srcId="{D423FB80-F2BD-4DDE-80B1-76F84FE09A02}" destId="{245E128E-7700-4C91-9411-CDD1DCA94D67}" srcOrd="0" destOrd="0" parTransId="{B4D95EBA-0423-4AFA-B379-E030341B1F23}" sibTransId="{4963BA97-D4C5-477B-9B0D-68DB38F61579}"/>
    <dgm:cxn modelId="{8C5DA8AB-EB45-43C4-883F-804C59C75F73}" type="presOf" srcId="{FF3CD410-5E2E-4080-A893-907D31D22CB3}" destId="{D75E2A88-E4FE-4E35-9449-F9A60E843A37}" srcOrd="0" destOrd="0" presId="urn:microsoft.com/office/officeart/2005/8/layout/vList5"/>
    <dgm:cxn modelId="{5BF3B7B1-A779-4E2D-8625-77DE0CA38FEE}" srcId="{FF3CD410-5E2E-4080-A893-907D31D22CB3}" destId="{D423FB80-F2BD-4DDE-80B1-76F84FE09A02}" srcOrd="0" destOrd="0" parTransId="{9B1CA3FF-D252-4AF5-8F50-CFC93ACA9175}" sibTransId="{EBE862E1-9761-4AA7-AA00-BD79FA3B27DD}"/>
    <dgm:cxn modelId="{607143D0-C26B-448B-8E8C-A8A46198F0C6}" srcId="{2DC4903D-31E8-4ED6-875F-63877788B702}" destId="{A9FB790A-3E33-4887-962E-7206A01AD84F}" srcOrd="0" destOrd="0" parTransId="{2E34BE83-4A83-4B5F-8976-D4AC57FE5007}" sibTransId="{A18338C2-0675-4B1C-898F-3D939F41C34C}"/>
    <dgm:cxn modelId="{C10695D9-C897-44C0-8B5C-3638523C8AEB}" type="presOf" srcId="{6BA5F3BE-D53A-42E0-A7FE-674B99BD07E6}" destId="{92CEAA8E-8327-415F-A4D6-A432712B7821}" srcOrd="0" destOrd="0" presId="urn:microsoft.com/office/officeart/2005/8/layout/vList5"/>
    <dgm:cxn modelId="{0938E3E3-4DD8-4069-97E7-7CBBEBFE5A13}" srcId="{FF3CD410-5E2E-4080-A893-907D31D22CB3}" destId="{BF5CD713-2E7F-4FA2-A365-0158844247C1}" srcOrd="4" destOrd="0" parTransId="{4B1EFBBB-DB3F-4353-84A5-217D60B77662}" sibTransId="{1E7CF33D-04A9-4522-B84F-6C2C1CF2D6AD}"/>
    <dgm:cxn modelId="{2A0F05EA-E286-4DDA-A8F7-E5082BEA9740}" type="presOf" srcId="{8A93A940-284B-49B0-9D89-5FA2B3B3C7E5}" destId="{9866C084-3845-4365-8714-DA382FB1F225}" srcOrd="0" destOrd="0" presId="urn:microsoft.com/office/officeart/2005/8/layout/vList5"/>
    <dgm:cxn modelId="{4CA49CEA-FE0F-4C04-93C8-85E0258CF4D9}" type="presOf" srcId="{71E65531-AFB8-400F-8A0E-3D2D8EB02527}" destId="{EF5A75A8-DFF5-41BE-82B0-35BB17470947}" srcOrd="0" destOrd="0" presId="urn:microsoft.com/office/officeart/2005/8/layout/vList5"/>
    <dgm:cxn modelId="{2447629C-36D7-4453-A7AB-15E60E248408}" type="presParOf" srcId="{D75E2A88-E4FE-4E35-9449-F9A60E843A37}" destId="{1023D595-04DC-4E5F-A415-B1020C7911BF}" srcOrd="0" destOrd="0" presId="urn:microsoft.com/office/officeart/2005/8/layout/vList5"/>
    <dgm:cxn modelId="{4C55FF3E-64F0-4724-B52D-9732B0AC1371}" type="presParOf" srcId="{1023D595-04DC-4E5F-A415-B1020C7911BF}" destId="{392FB71C-5C1A-410E-8932-E990EC8DC8AF}" srcOrd="0" destOrd="0" presId="urn:microsoft.com/office/officeart/2005/8/layout/vList5"/>
    <dgm:cxn modelId="{5E16A0C9-4BFB-4AA4-A1CE-8F0E25E1E1CE}" type="presParOf" srcId="{1023D595-04DC-4E5F-A415-B1020C7911BF}" destId="{E56D79FD-E13A-42A4-B8A5-FF5D89A1EE4A}" srcOrd="1" destOrd="0" presId="urn:microsoft.com/office/officeart/2005/8/layout/vList5"/>
    <dgm:cxn modelId="{510B9275-C982-44BF-8644-7FC97C32DCB6}" type="presParOf" srcId="{D75E2A88-E4FE-4E35-9449-F9A60E843A37}" destId="{96EFC3D4-1ECC-4C3B-8C33-3CB5438CD371}" srcOrd="1" destOrd="0" presId="urn:microsoft.com/office/officeart/2005/8/layout/vList5"/>
    <dgm:cxn modelId="{24C5286B-1CB1-4B00-8D18-98FE3E814661}" type="presParOf" srcId="{D75E2A88-E4FE-4E35-9449-F9A60E843A37}" destId="{BF9969A6-A348-498F-9471-79D028A9EBFE}" srcOrd="2" destOrd="0" presId="urn:microsoft.com/office/officeart/2005/8/layout/vList5"/>
    <dgm:cxn modelId="{4BD7FE2A-35C4-427A-A756-6FE02FA8019F}" type="presParOf" srcId="{BF9969A6-A348-498F-9471-79D028A9EBFE}" destId="{A99A7187-745D-4883-AEB1-6A3C54DC5D92}" srcOrd="0" destOrd="0" presId="urn:microsoft.com/office/officeart/2005/8/layout/vList5"/>
    <dgm:cxn modelId="{D55684DD-737F-4668-B21B-4EA7549995D6}" type="presParOf" srcId="{BF9969A6-A348-498F-9471-79D028A9EBFE}" destId="{034C435D-ABF1-4765-8187-6CC72D4DC02F}" srcOrd="1" destOrd="0" presId="urn:microsoft.com/office/officeart/2005/8/layout/vList5"/>
    <dgm:cxn modelId="{104AB4B4-16C1-4D6E-8D4E-B4A3289387EE}" type="presParOf" srcId="{D75E2A88-E4FE-4E35-9449-F9A60E843A37}" destId="{70883930-C4BE-48B4-A56E-155785C3BEA2}" srcOrd="3" destOrd="0" presId="urn:microsoft.com/office/officeart/2005/8/layout/vList5"/>
    <dgm:cxn modelId="{7644F9BB-B641-4D5C-9A76-9E079027CF94}" type="presParOf" srcId="{D75E2A88-E4FE-4E35-9449-F9A60E843A37}" destId="{AFAFC0E2-A6E5-40BA-B554-8EFA09B42A8C}" srcOrd="4" destOrd="0" presId="urn:microsoft.com/office/officeart/2005/8/layout/vList5"/>
    <dgm:cxn modelId="{725FFB0C-0AB7-4418-A8B7-AE39229BC52E}" type="presParOf" srcId="{AFAFC0E2-A6E5-40BA-B554-8EFA09B42A8C}" destId="{9866C084-3845-4365-8714-DA382FB1F225}" srcOrd="0" destOrd="0" presId="urn:microsoft.com/office/officeart/2005/8/layout/vList5"/>
    <dgm:cxn modelId="{BF28B35B-EDD2-4B10-B01C-08A091BAA3D5}" type="presParOf" srcId="{AFAFC0E2-A6E5-40BA-B554-8EFA09B42A8C}" destId="{92CEAA8E-8327-415F-A4D6-A432712B7821}" srcOrd="1" destOrd="0" presId="urn:microsoft.com/office/officeart/2005/8/layout/vList5"/>
    <dgm:cxn modelId="{35957568-37BA-4EAF-AE21-DA8A66E50951}" type="presParOf" srcId="{D75E2A88-E4FE-4E35-9449-F9A60E843A37}" destId="{D60D9690-7C14-4B40-82DC-EA689C33F3B3}" srcOrd="5" destOrd="0" presId="urn:microsoft.com/office/officeart/2005/8/layout/vList5"/>
    <dgm:cxn modelId="{81084363-D9F3-4750-A0E9-FBFDA368F29B}" type="presParOf" srcId="{D75E2A88-E4FE-4E35-9449-F9A60E843A37}" destId="{EEFC8BA6-B3A4-4D09-A983-5D2B5BDD8B2E}" srcOrd="6" destOrd="0" presId="urn:microsoft.com/office/officeart/2005/8/layout/vList5"/>
    <dgm:cxn modelId="{AF92F2FC-FAC3-4609-831E-F2E01376345D}" type="presParOf" srcId="{EEFC8BA6-B3A4-4D09-A983-5D2B5BDD8B2E}" destId="{67ED5529-2349-4224-8C20-85567C353948}" srcOrd="0" destOrd="0" presId="urn:microsoft.com/office/officeart/2005/8/layout/vList5"/>
    <dgm:cxn modelId="{6CFFE05F-009E-4249-802B-544231D87E9A}" type="presParOf" srcId="{EEFC8BA6-B3A4-4D09-A983-5D2B5BDD8B2E}" destId="{4EEA29F4-8B7B-4124-90DD-00044C12D555}" srcOrd="1" destOrd="0" presId="urn:microsoft.com/office/officeart/2005/8/layout/vList5"/>
    <dgm:cxn modelId="{2E8DECD8-C8D0-4CD1-A930-62CCDC2D49C6}" type="presParOf" srcId="{D75E2A88-E4FE-4E35-9449-F9A60E843A37}" destId="{F56F7CA0-8E4C-475B-A66A-BFB9E1601B7B}" srcOrd="7" destOrd="0" presId="urn:microsoft.com/office/officeart/2005/8/layout/vList5"/>
    <dgm:cxn modelId="{A128737D-CA92-41E3-91EE-8A76FFA7EEDE}" type="presParOf" srcId="{D75E2A88-E4FE-4E35-9449-F9A60E843A37}" destId="{1B4ED119-99F4-487D-BE32-72857BBDD1A9}" srcOrd="8" destOrd="0" presId="urn:microsoft.com/office/officeart/2005/8/layout/vList5"/>
    <dgm:cxn modelId="{AA85055F-DE24-40E0-A623-AB44FB3375F0}" type="presParOf" srcId="{1B4ED119-99F4-487D-BE32-72857BBDD1A9}" destId="{C122FDB6-42BE-4B2D-977D-08C6BC8F3D69}" srcOrd="0" destOrd="0" presId="urn:microsoft.com/office/officeart/2005/8/layout/vList5"/>
    <dgm:cxn modelId="{B58F37EE-CD70-4845-998E-3EC5B5619DF2}" type="presParOf" srcId="{1B4ED119-99F4-487D-BE32-72857BBDD1A9}" destId="{EF5A75A8-DFF5-41BE-82B0-35BB1747094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05555C-8398-489F-9826-2DB96D1EFBB7}">
      <dsp:nvSpPr>
        <dsp:cNvPr id="0" name=""/>
        <dsp:cNvSpPr/>
      </dsp:nvSpPr>
      <dsp:spPr>
        <a:xfrm>
          <a:off x="0" y="450"/>
          <a:ext cx="660549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710075-CA5C-47F8-A952-7C9CEF041240}">
      <dsp:nvSpPr>
        <dsp:cNvPr id="0" name=""/>
        <dsp:cNvSpPr/>
      </dsp:nvSpPr>
      <dsp:spPr>
        <a:xfrm>
          <a:off x="0" y="450"/>
          <a:ext cx="6605490" cy="5274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IEM Body is dedicated to promoting </a:t>
          </a:r>
          <a:r>
            <a:rPr lang="en-US" sz="1400" b="1" kern="1200"/>
            <a:t>body positivity and wellness</a:t>
          </a:r>
          <a:endParaRPr lang="en-US" sz="1400" kern="1200"/>
        </a:p>
      </dsp:txBody>
      <dsp:txXfrm>
        <a:off x="0" y="450"/>
        <a:ext cx="6605490" cy="527488"/>
      </dsp:txXfrm>
    </dsp:sp>
    <dsp:sp modelId="{385BBD53-F9B7-43DE-B152-0FFE020D2B1B}">
      <dsp:nvSpPr>
        <dsp:cNvPr id="0" name=""/>
        <dsp:cNvSpPr/>
      </dsp:nvSpPr>
      <dsp:spPr>
        <a:xfrm>
          <a:off x="0" y="527939"/>
          <a:ext cx="660549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49F881-3C44-445E-A93A-3653EB84C972}">
      <dsp:nvSpPr>
        <dsp:cNvPr id="0" name=""/>
        <dsp:cNvSpPr/>
      </dsp:nvSpPr>
      <dsp:spPr>
        <a:xfrm>
          <a:off x="0" y="527939"/>
          <a:ext cx="6605490" cy="5274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Strive to create a ripple effect through our name, </a:t>
          </a:r>
          <a:r>
            <a:rPr lang="en-US" sz="1400" b="1" kern="1200"/>
            <a:t>“I am”,</a:t>
          </a:r>
          <a:r>
            <a:rPr lang="en-US" sz="1400" kern="1200"/>
            <a:t> encouraging individuals to be </a:t>
          </a:r>
          <a:r>
            <a:rPr lang="en-US" sz="1400" b="1" kern="1200"/>
            <a:t>confident</a:t>
          </a:r>
          <a:r>
            <a:rPr lang="en-US" sz="1400" kern="1200"/>
            <a:t> in their own skin</a:t>
          </a:r>
        </a:p>
      </dsp:txBody>
      <dsp:txXfrm>
        <a:off x="0" y="527939"/>
        <a:ext cx="6605490" cy="527488"/>
      </dsp:txXfrm>
    </dsp:sp>
    <dsp:sp modelId="{6F195054-D971-4C76-AEE2-A2036E68B6C8}">
      <dsp:nvSpPr>
        <dsp:cNvPr id="0" name=""/>
        <dsp:cNvSpPr/>
      </dsp:nvSpPr>
      <dsp:spPr>
        <a:xfrm>
          <a:off x="0" y="1055427"/>
          <a:ext cx="660549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946102-5499-4852-9D4A-85750E906C21}">
      <dsp:nvSpPr>
        <dsp:cNvPr id="0" name=""/>
        <dsp:cNvSpPr/>
      </dsp:nvSpPr>
      <dsp:spPr>
        <a:xfrm>
          <a:off x="0" y="1055427"/>
          <a:ext cx="6605490" cy="5274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Can</a:t>
          </a:r>
          <a:r>
            <a:rPr lang="en-US" sz="1400" b="1" kern="1200"/>
            <a:t> tailor </a:t>
          </a:r>
          <a:r>
            <a:rPr lang="en-US" sz="1400" kern="1200"/>
            <a:t>their body care routine to reach their </a:t>
          </a:r>
          <a:r>
            <a:rPr lang="en-US" sz="1400" b="1" kern="1200"/>
            <a:t>skin goals</a:t>
          </a:r>
          <a:endParaRPr lang="en-US" sz="1400" kern="1200"/>
        </a:p>
      </dsp:txBody>
      <dsp:txXfrm>
        <a:off x="0" y="1055427"/>
        <a:ext cx="6605490" cy="527488"/>
      </dsp:txXfrm>
    </dsp:sp>
    <dsp:sp modelId="{0EE42486-8D6B-40AB-8E6F-2AC53C96B074}">
      <dsp:nvSpPr>
        <dsp:cNvPr id="0" name=""/>
        <dsp:cNvSpPr/>
      </dsp:nvSpPr>
      <dsp:spPr>
        <a:xfrm>
          <a:off x="0" y="1582915"/>
          <a:ext cx="660549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6AE112-1D57-46BA-9C7C-9D6811E9B96C}">
      <dsp:nvSpPr>
        <dsp:cNvPr id="0" name=""/>
        <dsp:cNvSpPr/>
      </dsp:nvSpPr>
      <dsp:spPr>
        <a:xfrm>
          <a:off x="0" y="1582915"/>
          <a:ext cx="6605490" cy="5274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Customizable pods and body washes</a:t>
          </a:r>
          <a:r>
            <a:rPr lang="en-US" sz="1400" kern="1200"/>
            <a:t> cater to a </a:t>
          </a:r>
          <a:r>
            <a:rPr lang="en-US" sz="1400" b="1" kern="1200"/>
            <a:t>diverse range of skincare concerns</a:t>
          </a:r>
          <a:endParaRPr lang="en-US" sz="1400" kern="1200"/>
        </a:p>
      </dsp:txBody>
      <dsp:txXfrm>
        <a:off x="0" y="1582915"/>
        <a:ext cx="6605490" cy="527488"/>
      </dsp:txXfrm>
    </dsp:sp>
    <dsp:sp modelId="{F82F151A-9F58-4D8E-A195-4474609844D4}">
      <dsp:nvSpPr>
        <dsp:cNvPr id="0" name=""/>
        <dsp:cNvSpPr/>
      </dsp:nvSpPr>
      <dsp:spPr>
        <a:xfrm>
          <a:off x="0" y="2110403"/>
          <a:ext cx="660549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7B59D5-9CFA-4694-9183-E02BD4DF0C33}">
      <dsp:nvSpPr>
        <dsp:cNvPr id="0" name=""/>
        <dsp:cNvSpPr/>
      </dsp:nvSpPr>
      <dsp:spPr>
        <a:xfrm>
          <a:off x="0" y="2110403"/>
          <a:ext cx="6605490" cy="5274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Allow our customers to </a:t>
          </a:r>
          <a:r>
            <a:rPr lang="en-US" sz="1400" b="1" kern="1200"/>
            <a:t>personalize their experience</a:t>
          </a:r>
          <a:r>
            <a:rPr lang="en-US" sz="1400" kern="1200"/>
            <a:t> and </a:t>
          </a:r>
          <a:r>
            <a:rPr lang="en-US" sz="1400" b="1" kern="1200"/>
            <a:t>fall in love with their self-care routine</a:t>
          </a:r>
          <a:r>
            <a:rPr lang="en-US" sz="1400" kern="1200"/>
            <a:t> all over again</a:t>
          </a:r>
        </a:p>
      </dsp:txBody>
      <dsp:txXfrm>
        <a:off x="0" y="2110403"/>
        <a:ext cx="6605490" cy="527488"/>
      </dsp:txXfrm>
    </dsp:sp>
    <dsp:sp modelId="{DB6ADDC0-DE23-47CC-876C-2A1F28DBD622}">
      <dsp:nvSpPr>
        <dsp:cNvPr id="0" name=""/>
        <dsp:cNvSpPr/>
      </dsp:nvSpPr>
      <dsp:spPr>
        <a:xfrm>
          <a:off x="0" y="2637891"/>
          <a:ext cx="660549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CA0D31-E621-4134-987D-E93F5889DDC7}">
      <dsp:nvSpPr>
        <dsp:cNvPr id="0" name=""/>
        <dsp:cNvSpPr/>
      </dsp:nvSpPr>
      <dsp:spPr>
        <a:xfrm>
          <a:off x="0" y="2637891"/>
          <a:ext cx="6605490" cy="5274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Values include </a:t>
          </a:r>
          <a:r>
            <a:rPr lang="en-US" sz="1400" b="1" kern="1200"/>
            <a:t>inclusivity, quality</a:t>
          </a:r>
          <a:r>
            <a:rPr lang="en-US" sz="1400" kern="1200"/>
            <a:t>, </a:t>
          </a:r>
          <a:r>
            <a:rPr lang="en-US" sz="1400" b="1" kern="1200"/>
            <a:t>effectiveness</a:t>
          </a:r>
          <a:r>
            <a:rPr lang="en-US" sz="1400" kern="1200"/>
            <a:t>, </a:t>
          </a:r>
          <a:r>
            <a:rPr lang="en-US" sz="1400" b="1" kern="1200"/>
            <a:t>affordability</a:t>
          </a:r>
          <a:r>
            <a:rPr lang="en-US" sz="1400" kern="1200"/>
            <a:t>, and </a:t>
          </a:r>
          <a:r>
            <a:rPr lang="en-US" sz="1400" b="1" kern="1200"/>
            <a:t>body positivity</a:t>
          </a:r>
          <a:endParaRPr lang="en-US" sz="1400" kern="1200"/>
        </a:p>
      </dsp:txBody>
      <dsp:txXfrm>
        <a:off x="0" y="2637891"/>
        <a:ext cx="6605490" cy="527488"/>
      </dsp:txXfrm>
    </dsp:sp>
    <dsp:sp modelId="{D30B8BDC-8A27-4EB8-BE72-2E3AACAD046A}">
      <dsp:nvSpPr>
        <dsp:cNvPr id="0" name=""/>
        <dsp:cNvSpPr/>
      </dsp:nvSpPr>
      <dsp:spPr>
        <a:xfrm>
          <a:off x="0" y="3165379"/>
          <a:ext cx="660549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BE0EB2-3049-4431-B8C9-C73974E447E0}">
      <dsp:nvSpPr>
        <dsp:cNvPr id="0" name=""/>
        <dsp:cNvSpPr/>
      </dsp:nvSpPr>
      <dsp:spPr>
        <a:xfrm>
          <a:off x="0" y="3165379"/>
          <a:ext cx="6605490" cy="5274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100% sustainable</a:t>
          </a:r>
          <a:r>
            <a:rPr lang="en-US" sz="1400" kern="1200"/>
            <a:t> and use </a:t>
          </a:r>
          <a:r>
            <a:rPr lang="en-US" sz="1400" b="1" kern="1200"/>
            <a:t>eco-friendly practices</a:t>
          </a:r>
          <a:r>
            <a:rPr lang="en-US" sz="1400" kern="1200"/>
            <a:t> when sourcing ingredients and packaging materials</a:t>
          </a:r>
        </a:p>
      </dsp:txBody>
      <dsp:txXfrm>
        <a:off x="0" y="3165379"/>
        <a:ext cx="6605490" cy="5274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6D79FD-E13A-42A4-B8A5-FF5D89A1EE4A}">
      <dsp:nvSpPr>
        <dsp:cNvPr id="0" name=""/>
        <dsp:cNvSpPr/>
      </dsp:nvSpPr>
      <dsp:spPr>
        <a:xfrm rot="5400000">
          <a:off x="6816209" y="-2945081"/>
          <a:ext cx="668797" cy="6729984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i="0" u="none" kern="1200">
              <a:solidFill>
                <a:srgbClr val="000000"/>
              </a:solidFill>
              <a:latin typeface="Avenir Next LT Pro"/>
              <a:cs typeface="Arial"/>
            </a:rPr>
            <a:t> Body wash made from recycled aluminum bottles and the pump will be PCR </a:t>
          </a:r>
          <a:r>
            <a:rPr lang="en-US" sz="1200" kern="1200">
              <a:solidFill>
                <a:srgbClr val="000000"/>
              </a:solidFill>
              <a:latin typeface="Avenir Next LT Pro"/>
              <a:cs typeface="Arial"/>
            </a:rPr>
            <a:t>plastic, pods will be biodegradable and compostable</a:t>
          </a:r>
        </a:p>
      </dsp:txBody>
      <dsp:txXfrm rot="-5400000">
        <a:off x="3785616" y="118160"/>
        <a:ext cx="6697336" cy="603501"/>
      </dsp:txXfrm>
    </dsp:sp>
    <dsp:sp modelId="{392FB71C-5C1A-410E-8932-E990EC8DC8AF}">
      <dsp:nvSpPr>
        <dsp:cNvPr id="0" name=""/>
        <dsp:cNvSpPr/>
      </dsp:nvSpPr>
      <dsp:spPr>
        <a:xfrm>
          <a:off x="0" y="1912"/>
          <a:ext cx="3785616" cy="835997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b="0" kern="1200">
              <a:latin typeface="Avenir Next LT Pro"/>
            </a:rPr>
            <a:t>Product Design</a:t>
          </a:r>
        </a:p>
      </dsp:txBody>
      <dsp:txXfrm>
        <a:off x="40810" y="42722"/>
        <a:ext cx="3703996" cy="754377"/>
      </dsp:txXfrm>
    </dsp:sp>
    <dsp:sp modelId="{034C435D-ABF1-4765-8187-6CC72D4DC02F}">
      <dsp:nvSpPr>
        <dsp:cNvPr id="0" name=""/>
        <dsp:cNvSpPr/>
      </dsp:nvSpPr>
      <dsp:spPr>
        <a:xfrm rot="5400000">
          <a:off x="6816209" y="-2067284"/>
          <a:ext cx="668797" cy="6729984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i="0" u="none" kern="1200">
              <a:latin typeface="Avenir Next LT Pro"/>
            </a:rPr>
            <a:t>Will be</a:t>
          </a:r>
          <a:r>
            <a:rPr lang="en-US" sz="1200" kern="1200">
              <a:latin typeface="Avenir Next LT Pro"/>
            </a:rPr>
            <a:t> manufactured in LA near our office and products will be transported to our warehouse for quality control check</a:t>
          </a:r>
        </a:p>
      </dsp:txBody>
      <dsp:txXfrm rot="-5400000">
        <a:off x="3785616" y="995957"/>
        <a:ext cx="6697336" cy="603501"/>
      </dsp:txXfrm>
    </dsp:sp>
    <dsp:sp modelId="{A99A7187-745D-4883-AEB1-6A3C54DC5D92}">
      <dsp:nvSpPr>
        <dsp:cNvPr id="0" name=""/>
        <dsp:cNvSpPr/>
      </dsp:nvSpPr>
      <dsp:spPr>
        <a:xfrm>
          <a:off x="0" y="879709"/>
          <a:ext cx="3785616" cy="835997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b="0" kern="1200">
              <a:latin typeface="Avenir Next LT Pro"/>
            </a:rPr>
            <a:t>Logistics</a:t>
          </a:r>
        </a:p>
      </dsp:txBody>
      <dsp:txXfrm>
        <a:off x="40810" y="920519"/>
        <a:ext cx="3703996" cy="754377"/>
      </dsp:txXfrm>
    </dsp:sp>
    <dsp:sp modelId="{92CEAA8E-8327-415F-A4D6-A432712B7821}">
      <dsp:nvSpPr>
        <dsp:cNvPr id="0" name=""/>
        <dsp:cNvSpPr/>
      </dsp:nvSpPr>
      <dsp:spPr>
        <a:xfrm rot="5400000">
          <a:off x="6816209" y="-1189487"/>
          <a:ext cx="668797" cy="6729984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latin typeface="Avenir Next LT Pro"/>
            </a:rPr>
            <a:t>Distribution team to ensure shopping, shipping and delivery system runs smoothly</a:t>
          </a:r>
        </a:p>
      </dsp:txBody>
      <dsp:txXfrm rot="-5400000">
        <a:off x="3785616" y="1873754"/>
        <a:ext cx="6697336" cy="603501"/>
      </dsp:txXfrm>
    </dsp:sp>
    <dsp:sp modelId="{9866C084-3845-4365-8714-DA382FB1F225}">
      <dsp:nvSpPr>
        <dsp:cNvPr id="0" name=""/>
        <dsp:cNvSpPr/>
      </dsp:nvSpPr>
      <dsp:spPr>
        <a:xfrm>
          <a:off x="0" y="1757505"/>
          <a:ext cx="3785616" cy="835997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b="0" kern="1200">
              <a:latin typeface="Avenir Next LT Pro"/>
            </a:rPr>
            <a:t>Service &amp; Retail</a:t>
          </a:r>
        </a:p>
      </dsp:txBody>
      <dsp:txXfrm>
        <a:off x="40810" y="1798315"/>
        <a:ext cx="3703996" cy="754377"/>
      </dsp:txXfrm>
    </dsp:sp>
    <dsp:sp modelId="{4EEA29F4-8B7B-4124-90DD-00044C12D555}">
      <dsp:nvSpPr>
        <dsp:cNvPr id="0" name=""/>
        <dsp:cNvSpPr/>
      </dsp:nvSpPr>
      <dsp:spPr>
        <a:xfrm rot="5400000">
          <a:off x="6816209" y="-311690"/>
          <a:ext cx="668797" cy="6729984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i="0" u="none" kern="1200">
              <a:latin typeface="Avenir Next LT Pro"/>
            </a:rPr>
            <a:t>Offer phone support</a:t>
          </a:r>
          <a:r>
            <a:rPr lang="en-US" sz="1200" kern="1200">
              <a:latin typeface="Avenir Next LT Pro"/>
            </a:rPr>
            <a:t> M-F from 9am to 6pm PST, answer emails from 24 to 48 hours, provide free returns and exchanges and provide an email newsletter </a:t>
          </a:r>
        </a:p>
      </dsp:txBody>
      <dsp:txXfrm rot="-5400000">
        <a:off x="3785616" y="2751551"/>
        <a:ext cx="6697336" cy="603501"/>
      </dsp:txXfrm>
    </dsp:sp>
    <dsp:sp modelId="{67ED5529-2349-4224-8C20-85567C353948}">
      <dsp:nvSpPr>
        <dsp:cNvPr id="0" name=""/>
        <dsp:cNvSpPr/>
      </dsp:nvSpPr>
      <dsp:spPr>
        <a:xfrm>
          <a:off x="0" y="2635302"/>
          <a:ext cx="3785616" cy="835997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3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b="0" kern="1200">
              <a:latin typeface="Avenir Next LT Pro"/>
            </a:rPr>
            <a:t>Service Promise</a:t>
          </a:r>
        </a:p>
      </dsp:txBody>
      <dsp:txXfrm>
        <a:off x="40810" y="2676112"/>
        <a:ext cx="3703996" cy="754377"/>
      </dsp:txXfrm>
    </dsp:sp>
    <dsp:sp modelId="{EF5A75A8-DFF5-41BE-82B0-35BB17470947}">
      <dsp:nvSpPr>
        <dsp:cNvPr id="0" name=""/>
        <dsp:cNvSpPr/>
      </dsp:nvSpPr>
      <dsp:spPr>
        <a:xfrm rot="5400000">
          <a:off x="6816209" y="566106"/>
          <a:ext cx="668797" cy="6729984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latin typeface="Avenir Next LT Pro"/>
            </a:rPr>
            <a:t>Start off as a DTC business and will invest in an office and product development facilities to operate in LA</a:t>
          </a:r>
        </a:p>
      </dsp:txBody>
      <dsp:txXfrm rot="-5400000">
        <a:off x="3785616" y="3629347"/>
        <a:ext cx="6697336" cy="603501"/>
      </dsp:txXfrm>
    </dsp:sp>
    <dsp:sp modelId="{C122FDB6-42BE-4B2D-977D-08C6BC8F3D69}">
      <dsp:nvSpPr>
        <dsp:cNvPr id="0" name=""/>
        <dsp:cNvSpPr/>
      </dsp:nvSpPr>
      <dsp:spPr>
        <a:xfrm>
          <a:off x="0" y="3513099"/>
          <a:ext cx="3785616" cy="835997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b="0" kern="1200">
              <a:latin typeface="Avenir Next LT Pro"/>
            </a:rPr>
            <a:t>Location</a:t>
          </a:r>
        </a:p>
      </dsp:txBody>
      <dsp:txXfrm>
        <a:off x="40810" y="3553909"/>
        <a:ext cx="3703996" cy="7543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A47A63F-9D06-479D-A04D-717692D432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1F70DC-6EDE-457C-B55A-39AC7DE41A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7C06C4-C5A6-48FB-97F5-B20A44F857E9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6987CF-42F5-4BB0-AD0D-1D64C35944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368FB4-296C-4F8C-BFA3-D7C3AD617B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55657-0A12-495F-9FFA-D8F7554E7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4322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2B2CC-0155-4E5E-A890-531D58ADF5B2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780FBB-F712-42E7-8C2F-226D98798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153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JOSELINE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80FBB-F712-42E7-8C2F-226D98798B3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682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JOSELINE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80FBB-F712-42E7-8C2F-226D98798B3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144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LYLY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80FBB-F712-42E7-8C2F-226D98798B3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989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CHRISTIANNA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80FBB-F712-42E7-8C2F-226D98798B3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82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C0559-D619-4E56-BF6F-3712370C215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2386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Cameron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80FBB-F712-42E7-8C2F-226D98798B3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8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3FB0C32-F044-4939-92E4-8BA39B7A3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50" y="-663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84BE8A-3E34-4967-9E7C-13EC8F6A9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50" y="-663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BFF676-EC35-4FFD-8894-CA4F28307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5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2DA1557-E095-4C82-B659-3AF550080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2746250" y="-663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F34E5EF-94D7-4AE0-BDD1-81A3ECDE6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77040" y="1193411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829E57E-3199-4AAA-B2D5-F93264FDA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6442672" y="193606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Tag=CustomerPhoto&#10;Crop=1&#10;Align=N/A">
            <a:extLst>
              <a:ext uri="{FF2B5EF4-FFF2-40B4-BE49-F238E27FC236}">
                <a16:creationId xmlns:a16="http://schemas.microsoft.com/office/drawing/2014/main" id="{8A791822-0971-4E61-A5E4-9AAD258F58E3}"/>
              </a:ext>
            </a:extLst>
          </p:cNvPr>
          <p:cNvPicPr>
            <a:picLocks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-663"/>
            <a:ext cx="12188952" cy="685800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B86D7D99-F789-4EDA-861D-B6B994F05F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50" y="1121700"/>
            <a:ext cx="9144000" cy="23876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mbria" panose="02040503050406030204" pitchFamily="18" charset="0"/>
              <a:cs typeface="Sabon Next LT" panose="020B0502040204020203" pitchFamily="2" charset="0"/>
            </a:endParaRP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2B39487B-EA73-4D7B-93AA-D63B49F4DA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27050" y="3600450"/>
            <a:ext cx="9144000" cy="24511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5544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73294AE-7408-47DB-898D-41F8C069B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857251"/>
            <a:ext cx="6156051" cy="2076450"/>
          </a:xfrm>
        </p:spPr>
        <p:txBody>
          <a:bodyPr anchor="b">
            <a:normAutofit/>
          </a:bodyPr>
          <a:lstStyle/>
          <a:p>
            <a:endParaRPr lang="en-US" sz="440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973052A-4118-4E04-81F8-A44EC172F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7" y="3190875"/>
            <a:ext cx="6156052" cy="2986087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marL="228600" indent="-228600"/>
            <a:endParaRPr lang="en-US" sz="2000">
              <a:solidFill>
                <a:schemeClr val="tx2">
                  <a:alpha val="60000"/>
                </a:schemeClr>
              </a:solidFill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8988D1E1-6064-4D6A-9EB1-578E20A2A0ED}"/>
              </a:ext>
            </a:extLst>
          </p:cNvPr>
          <p:cNvSpPr txBox="1">
            <a:spLocks/>
          </p:cNvSpPr>
          <p:nvPr userDrawn="1"/>
        </p:nvSpPr>
        <p:spPr>
          <a:xfrm>
            <a:off x="841248" y="6429375"/>
            <a:ext cx="26467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B23B9F-B223-42FC-B961-B8BFC75D2259}" type="datetime1">
              <a:rPr lang="en-US" smtClean="0">
                <a:solidFill>
                  <a:schemeClr val="tx2">
                    <a:alpha val="60000"/>
                  </a:schemeClr>
                </a:solidFill>
              </a:rPr>
              <a:pPr/>
              <a:t>3/12/2024</a:t>
            </a:fld>
            <a:endParaRPr lang="en-US">
              <a:solidFill>
                <a:schemeClr val="tx2">
                  <a:alpha val="60000"/>
                </a:schemeClr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D47C5CB-0317-4DC6-A76F-38A5BB1FD1C2}"/>
              </a:ext>
            </a:extLst>
          </p:cNvPr>
          <p:cNvSpPr txBox="1">
            <a:spLocks/>
          </p:cNvSpPr>
          <p:nvPr userDrawn="1"/>
        </p:nvSpPr>
        <p:spPr>
          <a:xfrm>
            <a:off x="4044696" y="6429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2">
                    <a:alpha val="60000"/>
                  </a:schemeClr>
                </a:solidFill>
              </a:rPr>
              <a:t>Sample footer text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CCF6E15-0BE7-453B-BBD4-B379C390AD22}"/>
              </a:ext>
            </a:extLst>
          </p:cNvPr>
          <p:cNvSpPr txBox="1">
            <a:spLocks/>
          </p:cNvSpPr>
          <p:nvPr userDrawn="1"/>
        </p:nvSpPr>
        <p:spPr>
          <a:xfrm>
            <a:off x="8613648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844951-7827-47D4-8276-7DDE1FA7D85A}" type="slidenum">
              <a:rPr lang="en-US" smtClean="0">
                <a:solidFill>
                  <a:schemeClr val="tx2">
                    <a:alpha val="60000"/>
                  </a:schemeClr>
                </a:solidFill>
              </a:rPr>
              <a:pPr/>
              <a:t>‹#›</a:t>
            </a:fld>
            <a:endParaRPr lang="en-US">
              <a:solidFill>
                <a:schemeClr val="tx2">
                  <a:alpha val="60000"/>
                </a:schemeClr>
              </a:solidFill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E092228-4487-4E3A-AEE3-12DC34A061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24928" y="484632"/>
            <a:ext cx="4279392" cy="2862072"/>
          </a:xfrm>
          <a:solidFill>
            <a:schemeClr val="accent6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6AB20921-6E7F-4BD8-9399-D18CABB64B9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4928" y="3511296"/>
            <a:ext cx="4279392" cy="2862072"/>
          </a:xfrm>
          <a:solidFill>
            <a:schemeClr val="accent6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30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022B425-A1C3-4DFE-BF49-1B9F96D46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93769"/>
            <a:ext cx="5992550" cy="2319306"/>
          </a:xfrm>
        </p:spPr>
        <p:txBody>
          <a:bodyPr anchor="t">
            <a:normAutofit/>
          </a:bodyPr>
          <a:lstStyle/>
          <a:p>
            <a:endParaRPr lang="en-US" sz="440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AEC60F9-EA79-4A18-B040-024AFB62FD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3776" y="484632"/>
            <a:ext cx="11210544" cy="3191256"/>
          </a:xfrm>
          <a:solidFill>
            <a:schemeClr val="accent6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3B88B7B-A749-40EA-A140-38D1E04EF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133" y="3893770"/>
            <a:ext cx="4377714" cy="2319306"/>
          </a:xfrm>
        </p:spPr>
        <p:txBody>
          <a:bodyPr anchor="t">
            <a:normAutofit/>
          </a:bodyPr>
          <a:lstStyle>
            <a:lvl1pPr marL="0" indent="0">
              <a:buNone/>
              <a:defRPr sz="2800"/>
            </a:lvl1pPr>
          </a:lstStyle>
          <a:p>
            <a:pPr marL="228600" indent="-228600"/>
            <a:endParaRPr lang="en-US" sz="1800">
              <a:solidFill>
                <a:schemeClr val="tx2">
                  <a:alpha val="60000"/>
                </a:schemeClr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18489"/>
            <a:ext cx="2743200" cy="365125"/>
          </a:xfrm>
        </p:spPr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320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951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876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129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399"/>
            <a:ext cx="5181600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57399"/>
            <a:ext cx="5181600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730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8130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615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085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3F98AFCE-98D2-46C5-82A8-E45659B17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F69999FB-8585-40F0-990C-6A0BAD1C80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768738E-7449-46C1-B7D3-844FE2BA7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399"/>
            <a:ext cx="5992550" cy="2827422"/>
          </a:xfrm>
        </p:spPr>
        <p:txBody>
          <a:bodyPr anchor="t">
            <a:normAutofit/>
          </a:bodyPr>
          <a:lstStyle/>
          <a:p>
            <a:endParaRPr lang="en-US" sz="440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0FF04F9-E792-4C19-9FD5-44800CEB2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6085" y="914400"/>
            <a:ext cx="4377714" cy="2827422"/>
          </a:xfrm>
        </p:spPr>
        <p:txBody>
          <a:bodyPr anchor="t">
            <a:normAutofit/>
          </a:bodyPr>
          <a:lstStyle>
            <a:lvl1pPr marL="0" indent="0">
              <a:buNone/>
              <a:defRPr sz="2800"/>
            </a:lvl1pPr>
          </a:lstStyle>
          <a:p>
            <a:pPr marL="228600" indent="-228600"/>
            <a:endParaRPr lang="en-US" sz="1800">
              <a:solidFill>
                <a:schemeClr val="tx2">
                  <a:alpha val="60000"/>
                </a:schemeClr>
              </a:solidFill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F2F9DF6-DFB9-44A8-B629-57F58893AD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0538" y="4059936"/>
            <a:ext cx="2807208" cy="2322576"/>
          </a:xfrm>
          <a:solidFill>
            <a:schemeClr val="accent6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927BC207-43FE-4B6A-AEBE-875B69CF97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91840" y="4059936"/>
            <a:ext cx="2807208" cy="2322576"/>
          </a:xfrm>
          <a:solidFill>
            <a:schemeClr val="accent6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EBBF5499-9A70-4846-B98E-316EC17F9FC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9048" y="4059936"/>
            <a:ext cx="2807208" cy="2322576"/>
          </a:xfrm>
          <a:solidFill>
            <a:schemeClr val="accent6"/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C7A79F30-D473-48F6-9AC2-286C7B70F3E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06256" y="4059936"/>
            <a:ext cx="2807208" cy="2322576"/>
          </a:xfrm>
          <a:solidFill>
            <a:schemeClr val="accent6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914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B910AFBC-7932-43F4-ABEA-C89B26986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857251"/>
            <a:ext cx="5914937" cy="2076450"/>
          </a:xfrm>
        </p:spPr>
        <p:txBody>
          <a:bodyPr anchor="b">
            <a:normAutofit/>
          </a:bodyPr>
          <a:lstStyle/>
          <a:p>
            <a:endParaRPr lang="en-US" sz="440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178A42D-5ED2-4AB6-BE4B-410907432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190875"/>
            <a:ext cx="5914938" cy="298608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</a:lstStyle>
          <a:p>
            <a:pPr marL="228600" indent="-228600"/>
            <a:endParaRPr lang="en-US" sz="1800">
              <a:solidFill>
                <a:schemeClr val="tx2">
                  <a:alpha val="60000"/>
                </a:schemeClr>
              </a:solidFill>
            </a:endParaRPr>
          </a:p>
        </p:txBody>
      </p:sp>
      <p:sp>
        <p:nvSpPr>
          <p:cNvPr id="29" name="Date Placeholder 1">
            <a:extLst>
              <a:ext uri="{FF2B5EF4-FFF2-40B4-BE49-F238E27FC236}">
                <a16:creationId xmlns:a16="http://schemas.microsoft.com/office/drawing/2014/main" id="{4D9A7D07-2BA3-438D-972B-EA578370D5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/>
          <a:lstStyle>
            <a:lvl1pPr>
              <a:defRPr>
                <a:solidFill>
                  <a:schemeClr val="tx2">
                    <a:alpha val="60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8720583-BC84-48EB-85BC-AE71214A30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520" y="0"/>
            <a:ext cx="4599432" cy="2286000"/>
          </a:xfrm>
          <a:solidFill>
            <a:schemeClr val="accent6"/>
          </a:solidFill>
        </p:spPr>
        <p:txBody>
          <a:bodyPr/>
          <a:lstStyle/>
          <a:p>
            <a:endParaRPr lang="en-US"/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C3F0A5CD-C47A-4CDF-BE99-75F3A81B18F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89520" y="2286000"/>
            <a:ext cx="4599432" cy="2286000"/>
          </a:xfrm>
          <a:solidFill>
            <a:schemeClr val="accent6"/>
          </a:solidFill>
        </p:spPr>
        <p:txBody>
          <a:bodyPr/>
          <a:lstStyle/>
          <a:p>
            <a:endParaRPr lang="en-US"/>
          </a:p>
        </p:txBody>
      </p: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7329454B-9275-4E86-B32E-91C0DB62AA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89520" y="4572000"/>
            <a:ext cx="4599432" cy="2286000"/>
          </a:xfrm>
          <a:solidFill>
            <a:schemeClr val="accent6"/>
          </a:solidFill>
        </p:spPr>
        <p:txBody>
          <a:bodyPr/>
          <a:lstStyle/>
          <a:p>
            <a:endParaRPr lang="en-US"/>
          </a:p>
        </p:txBody>
      </p:sp>
      <p:sp>
        <p:nvSpPr>
          <p:cNvPr id="30" name="Footer Placeholder 2">
            <a:extLst>
              <a:ext uri="{FF2B5EF4-FFF2-40B4-BE49-F238E27FC236}">
                <a16:creationId xmlns:a16="http://schemas.microsoft.com/office/drawing/2014/main" id="{21E9E1BF-D594-4F96-8DBE-5A8DD51D3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/>
          <a:lstStyle>
            <a:lvl1pPr algn="l">
              <a:defRPr>
                <a:solidFill>
                  <a:schemeClr val="tx2">
                    <a:alpha val="60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C30FDEF8-F3F3-42D5-9EE1-EDDF18B3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792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BE04ED02-B678-4D1E-BEDA-7E28F9038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77" y="9278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E2C5A2-B8B2-47C5-8E1B-3A97E2C9B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325" y="9278"/>
            <a:ext cx="1218895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FD8455-A2E1-40B3-B6C4-36070AF58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Freeform: Shape 7">
            <a:extLst>
              <a:ext uri="{FF2B5EF4-FFF2-40B4-BE49-F238E27FC236}">
                <a16:creationId xmlns:a16="http://schemas.microsoft.com/office/drawing/2014/main" id="{0F53BE70-C6B1-407C-9333-7251BDC77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186" y="9279"/>
            <a:ext cx="5770017" cy="2411171"/>
          </a:xfrm>
          <a:custGeom>
            <a:avLst/>
            <a:gdLst>
              <a:gd name="connsiteX0" fmla="*/ 0 w 5770017"/>
              <a:gd name="connsiteY0" fmla="*/ 0 h 2411171"/>
              <a:gd name="connsiteX1" fmla="*/ 5770017 w 5770017"/>
              <a:gd name="connsiteY1" fmla="*/ 0 h 2411171"/>
              <a:gd name="connsiteX2" fmla="*/ 5715824 w 5770017"/>
              <a:gd name="connsiteY2" fmla="*/ 124746 h 2411171"/>
              <a:gd name="connsiteX3" fmla="*/ 4925072 w 5770017"/>
              <a:gd name="connsiteY3" fmla="*/ 1254414 h 2411171"/>
              <a:gd name="connsiteX4" fmla="*/ 125602 w 5770017"/>
              <a:gd name="connsiteY4" fmla="*/ 1864423 h 2411171"/>
              <a:gd name="connsiteX5" fmla="*/ 0 w 5770017"/>
              <a:gd name="connsiteY5" fmla="*/ 1785927 h 241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70017" h="2411171">
                <a:moveTo>
                  <a:pt x="0" y="0"/>
                </a:moveTo>
                <a:lnTo>
                  <a:pt x="5770017" y="0"/>
                </a:lnTo>
                <a:lnTo>
                  <a:pt x="5715824" y="124746"/>
                </a:lnTo>
                <a:cubicBezTo>
                  <a:pt x="5526044" y="533784"/>
                  <a:pt x="5262460" y="917027"/>
                  <a:pt x="4925072" y="1254414"/>
                </a:cubicBezTo>
                <a:cubicBezTo>
                  <a:pt x="3623720" y="2555767"/>
                  <a:pt x="1640148" y="2759102"/>
                  <a:pt x="125602" y="1864423"/>
                </a:cubicBezTo>
                <a:lnTo>
                  <a:pt x="0" y="1785927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05864DDE-75C0-4BE6-93FF-A960706AD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frame">
            <a:avLst>
              <a:gd name="adj1" fmla="val 71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BC3FA0F-EAE5-4DCE-ACFF-9AD00ED39F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477" y="1131641"/>
            <a:ext cx="5322618" cy="2387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endParaRPr lang="en-US">
              <a:solidFill>
                <a:srgbClr val="FFFFFF"/>
              </a:solidFill>
              <a:ea typeface="Cambria" panose="02040503050406030204" pitchFamily="18" charset="0"/>
              <a:cs typeface="Sabon Next LT" panose="020B0502040204020203" pitchFamily="2" charset="0"/>
            </a:endParaRP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1FA5E0E-BEE1-4976-92B1-61EF64E343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84848" y="905256"/>
            <a:ext cx="4581144" cy="2450592"/>
          </a:xfrm>
          <a:solidFill>
            <a:schemeClr val="accent6"/>
          </a:solidFill>
        </p:spPr>
        <p:txBody>
          <a:bodyPr/>
          <a:lstStyle/>
          <a:p>
            <a:endParaRPr lang="en-US"/>
          </a:p>
        </p:txBody>
      </p:sp>
      <p:sp>
        <p:nvSpPr>
          <p:cNvPr id="20" name="Picture Placeholder 17">
            <a:extLst>
              <a:ext uri="{FF2B5EF4-FFF2-40B4-BE49-F238E27FC236}">
                <a16:creationId xmlns:a16="http://schemas.microsoft.com/office/drawing/2014/main" id="{03379FE8-A6CE-4F5A-BE1A-B2267589BE8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84848" y="3520440"/>
            <a:ext cx="4581144" cy="2450592"/>
          </a:xfrm>
          <a:solidFill>
            <a:schemeClr val="accent6"/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D090CA-24E8-46A7-889A-A4FDD00A33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3600450"/>
            <a:ext cx="5322888" cy="24511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0935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able Chart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859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03B5BF0-238D-481F-A15B-206D1E2FE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578E43B-8F1B-4CBD-B09E-5AD9A247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8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ame 13">
            <a:extLst>
              <a:ext uri="{FF2B5EF4-FFF2-40B4-BE49-F238E27FC236}">
                <a16:creationId xmlns:a16="http://schemas.microsoft.com/office/drawing/2014/main" id="{737C17C2-E2A6-4219-AE02-C8EAF943C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89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E7BC3CE-3806-41F3-B4F6-EBB2C3E9EA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" y="484632"/>
            <a:ext cx="12179808" cy="5907024"/>
          </a:xfrm>
          <a:solidFill>
            <a:schemeClr val="accent6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DC036CF-E92D-4E80-8E6B-1B06EDDFD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1016"/>
            <a:ext cx="4800600" cy="374904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DCFE1B-ABA2-4B11-B7DE-02CE383D6F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4835779"/>
            <a:ext cx="4800600" cy="1066800"/>
          </a:xfrm>
        </p:spPr>
        <p:txBody>
          <a:bodyPr>
            <a:normAutofit/>
          </a:bodyPr>
          <a:lstStyle>
            <a:lvl1pPr marL="228600" indent="0">
              <a:buNone/>
              <a:defRPr sz="2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905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1B84B862-7F1F-4B98-B437-936D8A73A9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664" y="2240280"/>
            <a:ext cx="2286000" cy="2322576"/>
          </a:xfrm>
          <a:solidFill>
            <a:schemeClr val="accent6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C76B23B2-3605-4292-9F96-F34651B689A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38728" y="2240280"/>
            <a:ext cx="2286000" cy="2322576"/>
          </a:xfrm>
          <a:solidFill>
            <a:schemeClr val="accent6"/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AB1E9EC3-2FB6-4E1C-8211-306450FDEE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45936" y="2267712"/>
            <a:ext cx="2286000" cy="2322576"/>
          </a:xfrm>
          <a:solidFill>
            <a:schemeClr val="accent6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F3628146-045F-4FBC-A365-3D1D4B3DA6E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53144" y="2267712"/>
            <a:ext cx="2286000" cy="2322576"/>
          </a:xfrm>
          <a:solidFill>
            <a:schemeClr val="accent6"/>
          </a:solidFill>
        </p:spPr>
        <p:txBody>
          <a:bodyPr/>
          <a:lstStyle/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B50972B-CA23-4B92-987F-EE48ECCFF5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1363" y="4733925"/>
            <a:ext cx="22860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+mj-lt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8DE19225-DA72-4A39-8CFD-695BFBB93E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0664" y="5343144"/>
            <a:ext cx="22860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E66A7C97-DBB6-4333-B12F-E26C38E69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38728" y="4733925"/>
            <a:ext cx="22860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+mj-lt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041FA0B5-660E-478A-AF8A-196DBD6AE43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38029" y="5343144"/>
            <a:ext cx="22860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77C92085-3D01-44E4-BA12-E39F1EA0ACE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67973" y="4733544"/>
            <a:ext cx="22860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+mj-lt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35DA97BC-7224-440A-A227-8F4A101804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67274" y="5342763"/>
            <a:ext cx="22860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8" name="Text Placeholder 19">
            <a:extLst>
              <a:ext uri="{FF2B5EF4-FFF2-40B4-BE49-F238E27FC236}">
                <a16:creationId xmlns:a16="http://schemas.microsoft.com/office/drawing/2014/main" id="{C236524B-4724-42FA-A2B2-33566478FD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64639" y="4737100"/>
            <a:ext cx="22860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+mj-lt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9" name="Text Placeholder 19">
            <a:extLst>
              <a:ext uri="{FF2B5EF4-FFF2-40B4-BE49-F238E27FC236}">
                <a16:creationId xmlns:a16="http://schemas.microsoft.com/office/drawing/2014/main" id="{5F7DE4ED-8F4D-465C-86B4-2372AE291F5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63940" y="5346319"/>
            <a:ext cx="22860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455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 (comparison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60320"/>
            <a:ext cx="5157787" cy="3446463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8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8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8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8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60320"/>
            <a:ext cx="5183188" cy="3446463"/>
          </a:xfrm>
        </p:spPr>
        <p:txBody>
          <a:bodyPr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8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8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8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8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51C83D0-CBAB-4E41-89AB-89FF36D38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C302BB0-D231-4195-8083-264C01DF9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2011680"/>
            <a:ext cx="5157787" cy="530352"/>
          </a:xfrm>
        </p:spPr>
        <p:txBody>
          <a:bodyPr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5B2A70FA-99E0-466C-AC57-33C48353BB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69027" y="2011680"/>
            <a:ext cx="5183187" cy="530352"/>
          </a:xfrm>
        </p:spPr>
        <p:txBody>
          <a:bodyPr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5747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10515600" cy="13258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3383280" cy="530352"/>
          </a:xfrm>
        </p:spPr>
        <p:txBody>
          <a:bodyPr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60320"/>
            <a:ext cx="3383280" cy="3446463"/>
          </a:xfrm>
        </p:spPr>
        <p:txBody>
          <a:bodyPr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4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4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4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4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04360" y="2011680"/>
            <a:ext cx="3383280" cy="530352"/>
          </a:xfrm>
        </p:spPr>
        <p:txBody>
          <a:bodyPr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04360" y="2560320"/>
            <a:ext cx="3383280" cy="3446463"/>
          </a:xfrm>
        </p:spPr>
        <p:txBody>
          <a:bodyPr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4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4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4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4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22881CE-A366-4A3A-AE00-9B14BEFE4A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68934" y="2011680"/>
            <a:ext cx="3383280" cy="530352"/>
          </a:xfrm>
        </p:spPr>
        <p:txBody>
          <a:bodyPr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CF16E98-73C9-47B5-B88B-9120BEB9F09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68934" y="2560320"/>
            <a:ext cx="3383280" cy="3446463"/>
          </a:xfrm>
        </p:spPr>
        <p:txBody>
          <a:bodyPr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4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4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4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4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78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</a:extLst>
          </p:cNvPr>
          <p:cNvSpPr/>
          <p:nvPr/>
        </p:nvSpPr>
        <p:spPr>
          <a:xfrm>
            <a:off x="1524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78657"/>
            <a:ext cx="10515600" cy="3998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514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6" r:id="rId2"/>
    <p:sldLayoutId id="2147483699" r:id="rId3"/>
    <p:sldLayoutId id="2147483698" r:id="rId4"/>
    <p:sldLayoutId id="2147483686" r:id="rId5"/>
    <p:sldLayoutId id="2147483700" r:id="rId6"/>
    <p:sldLayoutId id="2147483705" r:id="rId7"/>
    <p:sldLayoutId id="2147483689" r:id="rId8"/>
    <p:sldLayoutId id="2147483704" r:id="rId9"/>
    <p:sldLayoutId id="2147483702" r:id="rId10"/>
    <p:sldLayoutId id="2147483701" r:id="rId11"/>
    <p:sldLayoutId id="2147483703" r:id="rId12"/>
    <p:sldLayoutId id="2147483685" r:id="rId13"/>
    <p:sldLayoutId id="2147483687" r:id="rId14"/>
    <p:sldLayoutId id="2147483688" r:id="rId15"/>
    <p:sldLayoutId id="2147483690" r:id="rId16"/>
    <p:sldLayoutId id="2147483692" r:id="rId17"/>
    <p:sldLayoutId id="2147483693" r:id="rId18"/>
  </p:sldLayoutIdLst>
  <p:hf hdr="0" dt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en-US" sz="5200" kern="1200" dirty="0">
          <a:gradFill flip="none" rotWithShape="1">
            <a:gsLst>
              <a:gs pos="0">
                <a:schemeClr val="accent5"/>
              </a:gs>
              <a:gs pos="100000">
                <a:schemeClr val="accent1">
                  <a:alpha val="70000"/>
                </a:schemeClr>
              </a:gs>
            </a:gsLst>
            <a:lin ang="0" scaled="1"/>
            <a:tileRect/>
          </a:gradFill>
          <a:latin typeface="+mj-lt"/>
          <a:ea typeface="+mn-ea"/>
          <a:cs typeface="Angsana New" panose="02020603050405020304" pitchFamily="18" charset="-34"/>
        </a:defRPr>
      </a:lvl1pPr>
    </p:titleStyle>
    <p:bodyStyle>
      <a:lvl1pPr marL="4572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32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1pPr>
      <a:lvl2pPr marL="8001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2pPr>
      <a:lvl3pPr marL="12573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4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3pPr>
      <a:lvl4pPr marL="16573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4pPr>
      <a:lvl5pPr marL="21145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ame 9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3E06833-B59C-442F-9A6A-F8F55936D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554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ame 13">
            <a:extLst>
              <a:ext uri="{FF2B5EF4-FFF2-40B4-BE49-F238E27FC236}">
                <a16:creationId xmlns:a16="http://schemas.microsoft.com/office/drawing/2014/main" id="{FA2016CF-2F24-4AE4-8A87-D9B6A3DE3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E9A7C78-91FD-4B88-953D-5A4363761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0865" y="1151746"/>
            <a:ext cx="5462935" cy="2387600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pPr algn="l"/>
            <a:r>
              <a:rPr lang="en-US" sz="540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  <a:cs typeface="Angsana New"/>
              </a:rPr>
              <a:t>Final Business Pitch</a:t>
            </a:r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D04BED3-CF2E-4CAD-8CE8-ED3ED12AEB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90865" y="3631421"/>
            <a:ext cx="5462935" cy="245038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2200" dirty="0" err="1">
                <a:solidFill>
                  <a:schemeClr val="tx2">
                    <a:alpha val="60000"/>
                  </a:schemeClr>
                </a:solidFill>
                <a:ea typeface="+mn-lt"/>
                <a:cs typeface="+mn-lt"/>
              </a:rPr>
              <a:t>Lylybeth</a:t>
            </a:r>
            <a:r>
              <a:rPr lang="en-US" sz="2200" dirty="0">
                <a:solidFill>
                  <a:schemeClr val="tx2">
                    <a:alpha val="60000"/>
                  </a:schemeClr>
                </a:solidFill>
                <a:ea typeface="+mn-lt"/>
                <a:cs typeface="+mn-lt"/>
              </a:rPr>
              <a:t> Arambula, Joseline Martinez, Christianna Webster &amp; Cameron Hunter</a:t>
            </a:r>
          </a:p>
        </p:txBody>
      </p:sp>
      <p:pic>
        <p:nvPicPr>
          <p:cNvPr id="2" name="Picture 1" descr="A black background with text&#10;&#10;Description automatically generated">
            <a:extLst>
              <a:ext uri="{FF2B5EF4-FFF2-40B4-BE49-F238E27FC236}">
                <a16:creationId xmlns:a16="http://schemas.microsoft.com/office/drawing/2014/main" id="{492A4DDC-D083-9EAE-C8F8-289F9260F2F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0000"/>
          </a:blip>
          <a:stretch>
            <a:fillRect/>
          </a:stretch>
        </p:blipFill>
        <p:spPr>
          <a:xfrm>
            <a:off x="722244" y="846248"/>
            <a:ext cx="5374217" cy="537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580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51886-AA43-422E-B193-F1F3DF7D8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455" y="682914"/>
            <a:ext cx="10515600" cy="770392"/>
          </a:xfrm>
        </p:spPr>
        <p:txBody>
          <a:bodyPr>
            <a:normAutofit/>
          </a:bodyPr>
          <a:lstStyle/>
          <a:p>
            <a:r>
              <a:rPr lang="en-US" sz="4000">
                <a:cs typeface="Angsana New"/>
              </a:rPr>
              <a:t>Operations</a:t>
            </a:r>
            <a:endParaRPr lang="en-US" sz="4000"/>
          </a:p>
        </p:txBody>
      </p:sp>
      <p:graphicFrame>
        <p:nvGraphicFramePr>
          <p:cNvPr id="4" name="Content Placeholder 3" descr="Timeline">
            <a:extLst>
              <a:ext uri="{FF2B5EF4-FFF2-40B4-BE49-F238E27FC236}">
                <a16:creationId xmlns:a16="http://schemas.microsoft.com/office/drawing/2014/main" id="{4424901C-24B0-4C46-B815-EB0C38D742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206175"/>
              </p:ext>
            </p:extLst>
          </p:nvPr>
        </p:nvGraphicFramePr>
        <p:xfrm>
          <a:off x="838200" y="1619501"/>
          <a:ext cx="10515600" cy="43510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5AFC8-8A78-4AE3-A237-4E17FE12A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/>
          <a:lstStyle/>
          <a:p>
            <a:r>
              <a:rPr lang="en-US"/>
              <a:t>IEM BODY</a:t>
            </a:r>
          </a:p>
        </p:txBody>
      </p:sp>
    </p:spTree>
    <p:extLst>
      <p:ext uri="{BB962C8B-B14F-4D97-AF65-F5344CB8AC3E}">
        <p14:creationId xmlns:p14="http://schemas.microsoft.com/office/powerpoint/2010/main" val="3276479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ame 18">
            <a:extLst>
              <a:ext uri="{FF2B5EF4-FFF2-40B4-BE49-F238E27FC236}">
                <a16:creationId xmlns:a16="http://schemas.microsoft.com/office/drawing/2014/main" id="{19F9CD66-32FC-448F-B4C5-67D17508A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5D5648-EC4F-4D61-9453-4E038C033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654" y="851478"/>
            <a:ext cx="4581525" cy="1060450"/>
          </a:xfrm>
        </p:spPr>
        <p:txBody>
          <a:bodyPr anchor="b">
            <a:normAutofit fontScale="90000"/>
          </a:bodyPr>
          <a:lstStyle/>
          <a:p>
            <a:r>
              <a:rPr lang="en-US" sz="440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  <a:cs typeface="Angsana New"/>
              </a:rPr>
              <a:t>Financial Plan Chart</a:t>
            </a:r>
            <a:endParaRPr lang="en-US" sz="440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3DEC389-1598-2741-A94D-89CF8E454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408" y="2145849"/>
            <a:ext cx="4581526" cy="375866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14350" indent="-285750">
              <a:buClr>
                <a:srgbClr val="201449">
                  <a:lumMod val="10000"/>
                  <a:lumOff val="90000"/>
                </a:srgbClr>
              </a:buClr>
            </a:pPr>
            <a:r>
              <a:rPr lang="en-US" sz="1400" dirty="0">
                <a:solidFill>
                  <a:schemeClr val="tx1"/>
                </a:solidFill>
              </a:rPr>
              <a:t>Initial expense breakdown $534,000, asking for $700,000</a:t>
            </a:r>
            <a:endParaRPr lang="en-US" sz="1800">
              <a:solidFill>
                <a:schemeClr val="tx1"/>
              </a:solidFill>
            </a:endParaRPr>
          </a:p>
          <a:p>
            <a:pPr>
              <a:buClr>
                <a:srgbClr val="E4DEF6"/>
              </a:buClr>
            </a:pPr>
            <a:r>
              <a:rPr lang="en-US" sz="1400" dirty="0">
                <a:solidFill>
                  <a:schemeClr val="tx1"/>
                </a:solidFill>
              </a:rPr>
              <a:t>Additional $166,000 is for potential unforeseen costs not accounted for </a:t>
            </a:r>
          </a:p>
          <a:p>
            <a:pPr>
              <a:buClr>
                <a:srgbClr val="E4DEF6"/>
              </a:buClr>
            </a:pPr>
            <a:r>
              <a:rPr lang="en-US" sz="1400" dirty="0">
                <a:solidFill>
                  <a:schemeClr val="tx1"/>
                </a:solidFill>
              </a:rPr>
              <a:t>Evaluated the company using Projected Revenue multiple</a:t>
            </a:r>
          </a:p>
          <a:p>
            <a:pPr>
              <a:buClr>
                <a:srgbClr val="E4DEF6"/>
              </a:buClr>
            </a:pPr>
            <a:r>
              <a:rPr lang="en-US" sz="1400" dirty="0">
                <a:solidFill>
                  <a:schemeClr val="tx1"/>
                </a:solidFill>
              </a:rPr>
              <a:t>Projected revenue at the end of year one is $1,020,650, and based off the industry average revenue multiple, the companies value was calculated to be roughly 2,.5 million dollars </a:t>
            </a:r>
            <a:endParaRPr lang="en-US" dirty="0">
              <a:solidFill>
                <a:schemeClr val="tx1"/>
              </a:solidFill>
            </a:endParaRPr>
          </a:p>
          <a:p>
            <a:pPr>
              <a:buClr>
                <a:srgbClr val="E4DEF6"/>
              </a:buClr>
            </a:pPr>
            <a:r>
              <a:rPr lang="en-US" sz="1400" dirty="0">
                <a:solidFill>
                  <a:schemeClr val="tx1"/>
                </a:solidFill>
              </a:rPr>
              <a:t>Calculated that 700,000 initial capital would be worth 28% equity in IEM beauty this will be sold to the investor through common stock</a:t>
            </a:r>
            <a:endParaRPr lang="en-US" dirty="0">
              <a:solidFill>
                <a:schemeClr val="tx1"/>
              </a:solidFill>
            </a:endParaRPr>
          </a:p>
          <a:p>
            <a:pPr>
              <a:buClr>
                <a:srgbClr val="E4DEF6"/>
              </a:buClr>
            </a:pPr>
            <a:endParaRPr lang="en-US" sz="1800">
              <a:solidFill>
                <a:srgbClr val="201449">
                  <a:alpha val="60000"/>
                </a:srgbClr>
              </a:solidFill>
            </a:endParaRPr>
          </a:p>
        </p:txBody>
      </p:sp>
      <p:pic>
        <p:nvPicPr>
          <p:cNvPr id="3" name="Picture 2" descr="A pie chart with different colored circles&#10;&#10;Description automatically generated">
            <a:extLst>
              <a:ext uri="{FF2B5EF4-FFF2-40B4-BE49-F238E27FC236}">
                <a16:creationId xmlns:a16="http://schemas.microsoft.com/office/drawing/2014/main" id="{82A88F92-731F-1361-C7B9-22F3BC5199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84" r="13720" b="-132"/>
          <a:stretch/>
        </p:blipFill>
        <p:spPr>
          <a:xfrm>
            <a:off x="5232233" y="969840"/>
            <a:ext cx="6252512" cy="4838218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11E6AD-E6EE-4A80-8931-5E7F66D2A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IEM BODY</a:t>
            </a:r>
          </a:p>
        </p:txBody>
      </p:sp>
    </p:spTree>
    <p:extLst>
      <p:ext uri="{BB962C8B-B14F-4D97-AF65-F5344CB8AC3E}">
        <p14:creationId xmlns:p14="http://schemas.microsoft.com/office/powerpoint/2010/main" val="2262191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ame 25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ame 29">
            <a:extLst>
              <a:ext uri="{FF2B5EF4-FFF2-40B4-BE49-F238E27FC236}">
                <a16:creationId xmlns:a16="http://schemas.microsoft.com/office/drawing/2014/main" id="{19F9CD66-32FC-448F-B4C5-67D17508A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E0066-50A4-4BA2-9D04-DA968D2AB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38286"/>
            <a:ext cx="6238665" cy="4438872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buClr>
                <a:srgbClr val="E4DEF6"/>
              </a:buClr>
              <a:buFont typeface="Wingdings" panose="05000000000000000000" pitchFamily="2" charset="2"/>
              <a:buChar char="§"/>
            </a:pPr>
            <a:r>
              <a:rPr lang="en-US" sz="1800">
                <a:solidFill>
                  <a:schemeClr val="tx1"/>
                </a:solidFill>
                <a:latin typeface="Avenir Next LT Pro"/>
                <a:cs typeface="Sabon Next LT"/>
              </a:rPr>
              <a:t>Wide range of options regarding products. </a:t>
            </a:r>
          </a:p>
          <a:p>
            <a:pPr indent="-228600">
              <a:buClr>
                <a:srgbClr val="E4DEF6"/>
              </a:buClr>
              <a:buChar char="§"/>
            </a:pPr>
            <a:r>
              <a:rPr lang="en-US" sz="1800">
                <a:solidFill>
                  <a:srgbClr val="000000"/>
                </a:solidFill>
                <a:latin typeface="Avenir Next LT Pro"/>
                <a:cs typeface="Arial"/>
              </a:rPr>
              <a:t>IEM Body places the consumer at the forefront of decision-making</a:t>
            </a:r>
          </a:p>
          <a:p>
            <a:pPr indent="-228600">
              <a:buClr>
                <a:srgbClr val="E4DEF6"/>
              </a:buClr>
              <a:buChar char="§"/>
            </a:pPr>
            <a:r>
              <a:rPr lang="en-US" sz="1800">
                <a:solidFill>
                  <a:srgbClr val="000000"/>
                </a:solidFill>
                <a:latin typeface="Avenir Next LT Pro"/>
                <a:cs typeface="Arial"/>
              </a:rPr>
              <a:t>Bodycare is a booming business amongst Gen Z and Millennials. </a:t>
            </a:r>
            <a:endParaRPr lang="en-US" sz="1800">
              <a:solidFill>
                <a:srgbClr val="201449">
                  <a:alpha val="70000"/>
                </a:srgbClr>
              </a:solidFill>
              <a:latin typeface="Avenir Next LT Pro"/>
              <a:cs typeface="Arial"/>
            </a:endParaRPr>
          </a:p>
          <a:p>
            <a:pPr indent="-228600">
              <a:buClr>
                <a:srgbClr val="E4DEF6"/>
              </a:buClr>
              <a:buChar char="§"/>
            </a:pPr>
            <a:r>
              <a:rPr lang="en-US" sz="1800">
                <a:solidFill>
                  <a:srgbClr val="000000"/>
                </a:solidFill>
                <a:latin typeface="Avenir Next LT Pro"/>
                <a:cs typeface="Arial"/>
              </a:rPr>
              <a:t>Positive affirmations help instill confidence </a:t>
            </a:r>
            <a:endParaRPr lang="en-US" sz="1800">
              <a:solidFill>
                <a:srgbClr val="201449">
                  <a:alpha val="70000"/>
                </a:srgbClr>
              </a:solidFill>
              <a:latin typeface="Avenir Next LT Pro"/>
              <a:cs typeface="Arial"/>
            </a:endParaRPr>
          </a:p>
          <a:p>
            <a:pPr indent="-228600">
              <a:buClr>
                <a:srgbClr val="E4DEF6"/>
              </a:buClr>
              <a:buFont typeface="Wingdings" panose="05000000000000000000" pitchFamily="2" charset="2"/>
              <a:buChar char="§"/>
            </a:pPr>
            <a:r>
              <a:rPr lang="en-US" sz="1800">
                <a:solidFill>
                  <a:schemeClr val="tx1"/>
                </a:solidFill>
                <a:latin typeface="Avenir Next LT Pro"/>
                <a:cs typeface="Arial"/>
              </a:rPr>
              <a:t>Sustainability efforts </a:t>
            </a:r>
          </a:p>
          <a:p>
            <a:pPr indent="-228600">
              <a:buClr>
                <a:srgbClr val="E4DEF6"/>
              </a:buClr>
              <a:buFont typeface="Wingdings" panose="05000000000000000000" pitchFamily="2" charset="2"/>
              <a:buChar char="§"/>
            </a:pPr>
            <a:r>
              <a:rPr lang="en-US" sz="1800">
                <a:solidFill>
                  <a:schemeClr val="tx1"/>
                </a:solidFill>
                <a:latin typeface="Avenir Next LT Pro"/>
                <a:cs typeface="Arial"/>
              </a:rPr>
              <a:t>Experience of personalization is offered </a:t>
            </a:r>
          </a:p>
          <a:p>
            <a:pPr indent="-228600">
              <a:buClr>
                <a:srgbClr val="E4DEF6"/>
              </a:buClr>
              <a:buFont typeface="Wingdings" panose="05000000000000000000" pitchFamily="2" charset="2"/>
              <a:buChar char="§"/>
            </a:pPr>
            <a:r>
              <a:rPr lang="en-US" sz="1800">
                <a:solidFill>
                  <a:schemeClr val="tx1"/>
                </a:solidFill>
                <a:latin typeface="Avenir Next LT Pro"/>
                <a:cs typeface="Arial"/>
              </a:rPr>
              <a:t>Quality over quantity </a:t>
            </a:r>
          </a:p>
          <a:p>
            <a:pPr indent="-228600">
              <a:buClr>
                <a:srgbClr val="E4DEF6"/>
              </a:buClr>
              <a:buFont typeface="Wingdings" panose="05000000000000000000" pitchFamily="2" charset="2"/>
              <a:buChar char="§"/>
            </a:pPr>
            <a:r>
              <a:rPr lang="en-US" sz="1800">
                <a:solidFill>
                  <a:schemeClr val="tx1"/>
                </a:solidFill>
                <a:latin typeface="Avenir Next LT Pro"/>
                <a:cs typeface="Arial"/>
              </a:rPr>
              <a:t>As founders, we resonate with our consumers and know first-hand what is needed within the market </a:t>
            </a:r>
            <a:endParaRPr lang="en-US" sz="1800">
              <a:solidFill>
                <a:schemeClr val="tx1"/>
              </a:solidFill>
              <a:latin typeface="Avenir Next LT Pro"/>
            </a:endParaRPr>
          </a:p>
          <a:p>
            <a:pPr marL="57150" indent="-285750">
              <a:buClr>
                <a:srgbClr val="E4DEF6"/>
              </a:buClr>
              <a:buFont typeface="Arial" panose="05000000000000000000" pitchFamily="2" charset="2"/>
              <a:buChar char="•"/>
            </a:pPr>
            <a:endParaRPr lang="en-US" sz="1300">
              <a:solidFill>
                <a:srgbClr val="000000"/>
              </a:solidFill>
              <a:cs typeface="Arial"/>
            </a:endParaRPr>
          </a:p>
          <a:p>
            <a:pPr marL="57150" indent="-285750">
              <a:buClr>
                <a:srgbClr val="E4DEF6"/>
              </a:buClr>
              <a:buFont typeface="Arial" panose="05000000000000000000" pitchFamily="2" charset="2"/>
              <a:buChar char="•"/>
            </a:pPr>
            <a:endParaRPr lang="en-US" sz="1300">
              <a:solidFill>
                <a:srgbClr val="000000"/>
              </a:solidFill>
              <a:cs typeface="Arial"/>
            </a:endParaRPr>
          </a:p>
          <a:p>
            <a:pPr indent="-228600">
              <a:buClr>
                <a:srgbClr val="E4DEF6"/>
              </a:buClr>
              <a:buFont typeface="Wingdings" panose="05000000000000000000" pitchFamily="2" charset="2"/>
              <a:buChar char="§"/>
            </a:pPr>
            <a:endParaRPr lang="en-US" sz="1800">
              <a:solidFill>
                <a:srgbClr val="201449">
                  <a:alpha val="60000"/>
                </a:srgbClr>
              </a:solidFill>
              <a:cs typeface="Arial"/>
            </a:endParaRPr>
          </a:p>
          <a:p>
            <a:pPr indent="-228600">
              <a:buClr>
                <a:srgbClr val="E4DEF6"/>
              </a:buClr>
              <a:buFont typeface="Wingdings" panose="05000000000000000000" pitchFamily="2" charset="2"/>
              <a:buChar char="§"/>
            </a:pPr>
            <a:endParaRPr lang="en-US" sz="1800">
              <a:solidFill>
                <a:srgbClr val="201449">
                  <a:alpha val="60000"/>
                </a:srgbClr>
              </a:solidFill>
            </a:endParaRPr>
          </a:p>
          <a:p>
            <a:pPr indent="-228600">
              <a:buClr>
                <a:srgbClr val="E4DEF6"/>
              </a:buClr>
              <a:buFont typeface="Wingdings" panose="05000000000000000000" pitchFamily="2" charset="2"/>
              <a:buChar char="§"/>
            </a:pPr>
            <a:endParaRPr lang="en-US" sz="1800">
              <a:solidFill>
                <a:srgbClr val="201449">
                  <a:alpha val="60000"/>
                </a:srgbClr>
              </a:solidFill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CB2F7A7-6A7C-429F-A261-494305D5D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IEM BODY</a:t>
            </a:r>
            <a:endParaRPr lang="en-US">
              <a:ea typeface="+mn-ea"/>
              <a:cs typeface="+mn-cs"/>
            </a:endParaRPr>
          </a:p>
        </p:txBody>
      </p:sp>
      <p:pic>
        <p:nvPicPr>
          <p:cNvPr id="14" name="Picture 13" descr="A group of women smiling&#10;&#10;Description automatically generated">
            <a:extLst>
              <a:ext uri="{FF2B5EF4-FFF2-40B4-BE49-F238E27FC236}">
                <a16:creationId xmlns:a16="http://schemas.microsoft.com/office/drawing/2014/main" id="{E383468F-3416-AE7F-0F0D-CA946F5A9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9127" y="2012881"/>
            <a:ext cx="2743200" cy="4109936"/>
          </a:xfrm>
          <a:prstGeom prst="rect">
            <a:avLst/>
          </a:prstGeom>
        </p:spPr>
      </p:pic>
      <p:pic>
        <p:nvPicPr>
          <p:cNvPr id="13" name="Picture 12" descr="A black background with text&#10;&#10;Description automatically generated">
            <a:extLst>
              <a:ext uri="{FF2B5EF4-FFF2-40B4-BE49-F238E27FC236}">
                <a16:creationId xmlns:a16="http://schemas.microsoft.com/office/drawing/2014/main" id="{8471FA49-76BA-57EA-5745-F2E4A146409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0000"/>
          </a:blip>
          <a:stretch>
            <a:fillRect/>
          </a:stretch>
        </p:blipFill>
        <p:spPr>
          <a:xfrm>
            <a:off x="6849031" y="99641"/>
            <a:ext cx="3242158" cy="324767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D96DD26-F4DE-00D5-DB29-64E57389F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2680"/>
            <a:ext cx="4267200" cy="650649"/>
          </a:xfrm>
        </p:spPr>
        <p:txBody>
          <a:bodyPr>
            <a:normAutofit/>
          </a:bodyPr>
          <a:lstStyle/>
          <a:p>
            <a:r>
              <a:rPr lang="en-US" sz="4000">
                <a:gradFill flip="none">
                  <a:gsLst>
                    <a:gs pos="0">
                      <a:srgbClr val="7162FE"/>
                    </a:gs>
                    <a:gs pos="100000">
                      <a:srgbClr val="F900A0">
                        <a:alpha val="70000"/>
                      </a:srgbClr>
                    </a:gs>
                  </a:gsLst>
                  <a:lin ang="0" scaled="1"/>
                  <a:tileRect/>
                </a:gradFill>
                <a:cs typeface="Angsana New"/>
              </a:rPr>
              <a:t>Why IEM Body?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091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ame 13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ame 17">
            <a:extLst>
              <a:ext uri="{FF2B5EF4-FFF2-40B4-BE49-F238E27FC236}">
                <a16:creationId xmlns:a16="http://schemas.microsoft.com/office/drawing/2014/main" id="{19F9CD66-32FC-448F-B4C5-67D17508A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83DBD4-E398-4AA3-AEC1-4BF03FC59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57251"/>
            <a:ext cx="4581525" cy="20764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gradFill flip="none">
                  <a:gsLst>
                    <a:gs pos="0">
                      <a:srgbClr val="7162FE">
                        <a:alpha val="70000"/>
                      </a:srgbClr>
                    </a:gs>
                    <a:gs pos="100000">
                      <a:srgbClr val="F900A0">
                        <a:alpha val="70000"/>
                      </a:srgbClr>
                    </a:gs>
                  </a:gsLst>
                  <a:lin ang="0" scaled="1"/>
                  <a:tileRect/>
                </a:gradFill>
                <a:cs typeface="Angsana New"/>
              </a:rPr>
              <a:t>Thank you!</a:t>
            </a:r>
            <a:endParaRPr lang="en-US" sz="440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80182-DF99-445E-8055-837D597C3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190875"/>
            <a:ext cx="4581526" cy="1023360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2">
                    <a:alpha val="60000"/>
                  </a:schemeClr>
                </a:solidFill>
              </a:rPr>
              <a:t>IEM Body Team</a:t>
            </a:r>
          </a:p>
          <a:p>
            <a:pPr indent="-228600">
              <a:buClr>
                <a:srgbClr val="E4DEF6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2">
                    <a:alpha val="60000"/>
                  </a:schemeClr>
                </a:solidFill>
              </a:rPr>
              <a:t>support@iembody.com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0FABF8-6F79-4985-A2FB-99DAD9E63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IEM BODY</a:t>
            </a:r>
            <a:endParaRPr lang="en-US">
              <a:ea typeface="+mn-ea"/>
              <a:cs typeface="+mn-cs"/>
            </a:endParaRPr>
          </a:p>
        </p:txBody>
      </p:sp>
      <p:pic>
        <p:nvPicPr>
          <p:cNvPr id="7" name="Picture Placeholder 6" descr="A person washing her body&#10;&#10;Description automatically generated">
            <a:extLst>
              <a:ext uri="{FF2B5EF4-FFF2-40B4-BE49-F238E27FC236}">
                <a16:creationId xmlns:a16="http://schemas.microsoft.com/office/drawing/2014/main" id="{93B34704-781C-1778-A058-1F928C4839E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227" r="2227"/>
          <a:stretch/>
        </p:blipFill>
        <p:spPr>
          <a:xfrm>
            <a:off x="6084888" y="484188"/>
            <a:ext cx="5619750" cy="5881687"/>
          </a:xfrm>
        </p:spPr>
      </p:pic>
    </p:spTree>
    <p:extLst>
      <p:ext uri="{BB962C8B-B14F-4D97-AF65-F5344CB8AC3E}">
        <p14:creationId xmlns:p14="http://schemas.microsoft.com/office/powerpoint/2010/main" val="1510143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57686-487A-4245-814E-58B1C25C6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399"/>
            <a:ext cx="2966479" cy="2827422"/>
          </a:xfrm>
        </p:spPr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566BB-9632-4FD7-9FFC-FD3C43D39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1307" y="914400"/>
            <a:ext cx="4125542" cy="2756156"/>
          </a:xfrm>
        </p:spPr>
        <p:txBody>
          <a:bodyPr>
            <a:normAutofit/>
          </a:bodyPr>
          <a:lstStyle/>
          <a:p>
            <a:pPr marL="514350" indent="-514350">
              <a:buFont typeface="Arial" panose="05000000000000000000" pitchFamily="2" charset="2"/>
              <a:buChar char="•"/>
            </a:pPr>
            <a:r>
              <a:rPr lang="en-US" sz="2400"/>
              <a:t>Description &amp; Vision</a:t>
            </a:r>
            <a:endParaRPr lang="en-US" sz="2400">
              <a:solidFill>
                <a:srgbClr val="201449">
                  <a:alpha val="70000"/>
                </a:srgbClr>
              </a:solidFill>
            </a:endParaRPr>
          </a:p>
          <a:p>
            <a:pPr marL="514350" indent="-514350">
              <a:buClr>
                <a:srgbClr val="E4DEF6"/>
              </a:buClr>
              <a:buFont typeface="Arial" panose="05000000000000000000" pitchFamily="2" charset="2"/>
              <a:buChar char="•"/>
            </a:pPr>
            <a:r>
              <a:rPr lang="en-US" sz="2400"/>
              <a:t>Industry</a:t>
            </a:r>
            <a:endParaRPr lang="en-US" sz="2400">
              <a:solidFill>
                <a:srgbClr val="201449">
                  <a:alpha val="70000"/>
                </a:srgbClr>
              </a:solidFill>
            </a:endParaRPr>
          </a:p>
          <a:p>
            <a:pPr marL="514350" indent="-514350">
              <a:buClr>
                <a:srgbClr val="E4DEF6"/>
              </a:buClr>
              <a:buFont typeface="Arial" panose="05000000000000000000" pitchFamily="2" charset="2"/>
              <a:buChar char="•"/>
            </a:pPr>
            <a:r>
              <a:rPr lang="en-US" sz="2400">
                <a:solidFill>
                  <a:srgbClr val="201449">
                    <a:alpha val="70000"/>
                  </a:srgbClr>
                </a:solidFill>
              </a:rPr>
              <a:t>Target Market</a:t>
            </a:r>
          </a:p>
          <a:p>
            <a:pPr marL="514350" indent="-514350">
              <a:buClr>
                <a:srgbClr val="E4DEF6"/>
              </a:buClr>
              <a:buFont typeface="Arial" panose="05000000000000000000" pitchFamily="2" charset="2"/>
              <a:buChar char="•"/>
            </a:pPr>
            <a:r>
              <a:rPr lang="en-US" sz="2400"/>
              <a:t>Competitors</a:t>
            </a:r>
            <a:endParaRPr lang="en-US" sz="2400">
              <a:solidFill>
                <a:srgbClr val="201449">
                  <a:alpha val="70000"/>
                </a:srgbClr>
              </a:solidFill>
            </a:endParaRPr>
          </a:p>
          <a:p>
            <a:pPr marL="514350" indent="-514350">
              <a:buClr>
                <a:srgbClr val="E4DEF6"/>
              </a:buClr>
              <a:buFont typeface="Arial" panose="05000000000000000000" pitchFamily="2" charset="2"/>
              <a:buChar char="•"/>
            </a:pPr>
            <a:r>
              <a:rPr lang="en-US" sz="2400"/>
              <a:t>Product</a:t>
            </a:r>
            <a:endParaRPr lang="en-US" sz="2400">
              <a:solidFill>
                <a:srgbClr val="201449">
                  <a:alpha val="70000"/>
                </a:srgbClr>
              </a:solidFill>
            </a:endParaRP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FF014D18-B223-4ED4-BCCA-1E4C38285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/>
          <a:lstStyle/>
          <a:p>
            <a:r>
              <a:rPr lang="en-US"/>
              <a:t>IEM BODY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19ED8AE-F629-10C9-D4FF-08B51ABB8097}"/>
              </a:ext>
            </a:extLst>
          </p:cNvPr>
          <p:cNvSpPr txBox="1">
            <a:spLocks/>
          </p:cNvSpPr>
          <p:nvPr/>
        </p:nvSpPr>
        <p:spPr>
          <a:xfrm>
            <a:off x="7262196" y="913304"/>
            <a:ext cx="4125542" cy="27561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None/>
              <a:defRPr sz="2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1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73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573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145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anose="05000000000000000000" pitchFamily="2" charset="2"/>
              <a:buChar char="•"/>
            </a:pPr>
            <a:r>
              <a:rPr lang="en-US" sz="2400"/>
              <a:t>Marketing Plan</a:t>
            </a:r>
            <a:endParaRPr lang="en-US" sz="2400">
              <a:solidFill>
                <a:srgbClr val="201449">
                  <a:alpha val="70000"/>
                </a:srgbClr>
              </a:solidFill>
            </a:endParaRPr>
          </a:p>
          <a:p>
            <a:pPr marL="514350" indent="-514350">
              <a:buClr>
                <a:srgbClr val="E4DEF6"/>
              </a:buClr>
              <a:buFont typeface="Arial" panose="05000000000000000000" pitchFamily="2" charset="2"/>
              <a:buChar char="•"/>
            </a:pPr>
            <a:r>
              <a:rPr lang="en-US" sz="2400"/>
              <a:t>Future of IEM Body</a:t>
            </a:r>
            <a:endParaRPr lang="en-US" sz="2400">
              <a:solidFill>
                <a:srgbClr val="201449">
                  <a:alpha val="70000"/>
                </a:srgbClr>
              </a:solidFill>
            </a:endParaRPr>
          </a:p>
          <a:p>
            <a:pPr marL="514350" indent="-514350">
              <a:buClr>
                <a:srgbClr val="E4DEF6"/>
              </a:buClr>
              <a:buFont typeface="Arial" panose="05000000000000000000" pitchFamily="2" charset="2"/>
              <a:buChar char="•"/>
            </a:pPr>
            <a:r>
              <a:rPr lang="en-US" sz="2400">
                <a:solidFill>
                  <a:srgbClr val="201449">
                    <a:alpha val="70000"/>
                  </a:srgbClr>
                </a:solidFill>
              </a:rPr>
              <a:t>Operations</a:t>
            </a:r>
          </a:p>
          <a:p>
            <a:pPr marL="514350" indent="-514350">
              <a:buClr>
                <a:srgbClr val="E4DEF6"/>
              </a:buClr>
              <a:buFont typeface="Arial" panose="05000000000000000000" pitchFamily="2" charset="2"/>
              <a:buChar char="•"/>
            </a:pPr>
            <a:r>
              <a:rPr lang="en-US" sz="2400"/>
              <a:t>Financial Plan</a:t>
            </a:r>
            <a:endParaRPr lang="en-US" sz="2400">
              <a:solidFill>
                <a:srgbClr val="201449">
                  <a:alpha val="70000"/>
                </a:srgbClr>
              </a:solidFill>
            </a:endParaRPr>
          </a:p>
          <a:p>
            <a:pPr marL="514350" indent="-514350">
              <a:buClr>
                <a:srgbClr val="E4DEF6"/>
              </a:buClr>
              <a:buFont typeface="Arial" panose="05000000000000000000" pitchFamily="2" charset="2"/>
              <a:buChar char="•"/>
            </a:pPr>
            <a:r>
              <a:rPr lang="en-US" sz="2400"/>
              <a:t>Why IEM Body?</a:t>
            </a:r>
            <a:endParaRPr lang="en-US" sz="2400">
              <a:solidFill>
                <a:srgbClr val="201449">
                  <a:alpha val="70000"/>
                </a:srgbClr>
              </a:solidFill>
            </a:endParaRPr>
          </a:p>
        </p:txBody>
      </p:sp>
      <p:pic>
        <p:nvPicPr>
          <p:cNvPr id="23" name="Picture Placeholder 22" descr="A close up of bubbles&#10;&#10;Description automatically generated">
            <a:extLst>
              <a:ext uri="{FF2B5EF4-FFF2-40B4-BE49-F238E27FC236}">
                <a16:creationId xmlns:a16="http://schemas.microsoft.com/office/drawing/2014/main" id="{A1B2EE7C-A278-2BCF-65FA-33E8F86AF29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8626" b="8626"/>
          <a:stretch/>
        </p:blipFill>
        <p:spPr/>
      </p:pic>
      <p:pic>
        <p:nvPicPr>
          <p:cNvPr id="22" name="Picture Placeholder 21" descr="A person washing her back&#10;&#10;Description automatically generated">
            <a:extLst>
              <a:ext uri="{FF2B5EF4-FFF2-40B4-BE49-F238E27FC236}">
                <a16:creationId xmlns:a16="http://schemas.microsoft.com/office/drawing/2014/main" id="{D0F3376C-E290-1348-564E-A0FAA039998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8626" b="8626"/>
          <a:stretch/>
        </p:blipFill>
        <p:spPr/>
      </p:pic>
      <p:pic>
        <p:nvPicPr>
          <p:cNvPr id="26" name="Picture Placeholder 25" descr="A person with a white towel on her head&#10;&#10;Description automatically generated">
            <a:extLst>
              <a:ext uri="{FF2B5EF4-FFF2-40B4-BE49-F238E27FC236}">
                <a16:creationId xmlns:a16="http://schemas.microsoft.com/office/drawing/2014/main" id="{332DC908-6299-27BF-E258-7B02FCBBD2A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t="8626" b="8626"/>
          <a:stretch/>
        </p:blipFill>
        <p:spPr/>
      </p:pic>
      <p:pic>
        <p:nvPicPr>
          <p:cNvPr id="32" name="Picture Placeholder 31" descr="A person&amp;#39;s legs in a bubble bath&#10;&#10;Description automatically generated">
            <a:extLst>
              <a:ext uri="{FF2B5EF4-FFF2-40B4-BE49-F238E27FC236}">
                <a16:creationId xmlns:a16="http://schemas.microsoft.com/office/drawing/2014/main" id="{D08BEE23-4ECC-718D-901B-BCBBB9683F4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/>
          <a:srcRect t="8649" b="8649"/>
          <a:stretch/>
        </p:blipFill>
        <p:spPr/>
      </p:pic>
    </p:spTree>
    <p:extLst>
      <p:ext uri="{BB962C8B-B14F-4D97-AF65-F5344CB8AC3E}">
        <p14:creationId xmlns:p14="http://schemas.microsoft.com/office/powerpoint/2010/main" val="2262346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Frame 104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7" name="Rectangle 106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Frame 108">
            <a:extLst>
              <a:ext uri="{FF2B5EF4-FFF2-40B4-BE49-F238E27FC236}">
                <a16:creationId xmlns:a16="http://schemas.microsoft.com/office/drawing/2014/main" id="{19F9CD66-32FC-448F-B4C5-67D17508A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B49352-2AB0-4ADD-96B9-AB0FAECB5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642" y="631297"/>
            <a:ext cx="5890590" cy="7945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  <a:cs typeface="Angsana New"/>
              </a:rPr>
              <a:t>Description &amp; Vision</a:t>
            </a:r>
            <a:endParaRPr lang="en-US" sz="4000">
              <a:solidFill>
                <a:srgbClr val="7162FE">
                  <a:alpha val="70000"/>
                </a:srgbClr>
              </a:solidFill>
              <a:cs typeface="Angsana New"/>
            </a:endParaRPr>
          </a:p>
        </p:txBody>
      </p:sp>
      <p:sp>
        <p:nvSpPr>
          <p:cNvPr id="82" name="Footer Placeholder 81">
            <a:extLst>
              <a:ext uri="{FF2B5EF4-FFF2-40B4-BE49-F238E27FC236}">
                <a16:creationId xmlns:a16="http://schemas.microsoft.com/office/drawing/2014/main" id="{503949B9-68A2-4ABE-91ED-37C05B246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IEM BODY</a:t>
            </a:r>
            <a:endParaRPr lang="en-US"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8AD96C-9615-F1FA-7FFB-1958EAC8AF66}"/>
              </a:ext>
            </a:extLst>
          </p:cNvPr>
          <p:cNvSpPr txBox="1"/>
          <p:nvPr/>
        </p:nvSpPr>
        <p:spPr>
          <a:xfrm>
            <a:off x="981445" y="5349981"/>
            <a:ext cx="6372603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Sabon Next LT"/>
                <a:cs typeface="Arial"/>
              </a:rPr>
              <a:t>“For </a:t>
            </a:r>
            <a:r>
              <a:rPr lang="en-US" sz="1400" i="1">
                <a:latin typeface="Sabon Next LT"/>
                <a:cs typeface="Arial"/>
              </a:rPr>
              <a:t>self-loving women</a:t>
            </a:r>
            <a:r>
              <a:rPr lang="en-US" sz="1400">
                <a:latin typeface="Sabon Next LT"/>
                <a:cs typeface="Arial"/>
              </a:rPr>
              <a:t> who seek skin nourishing products, </a:t>
            </a:r>
            <a:r>
              <a:rPr lang="en-US" sz="1400" i="1">
                <a:latin typeface="Sabon Next LT"/>
                <a:cs typeface="Arial"/>
              </a:rPr>
              <a:t>IEM Body</a:t>
            </a:r>
            <a:r>
              <a:rPr lang="en-US" sz="1400">
                <a:latin typeface="Sabon Next LT"/>
                <a:cs typeface="Arial"/>
              </a:rPr>
              <a:t> is the </a:t>
            </a:r>
            <a:r>
              <a:rPr lang="en-US" sz="1400" i="1">
                <a:latin typeface="Sabon Next LT"/>
                <a:cs typeface="Arial"/>
              </a:rPr>
              <a:t>body care </a:t>
            </a:r>
            <a:r>
              <a:rPr lang="en-US" sz="1400">
                <a:latin typeface="Sabon Next LT"/>
                <a:cs typeface="Arial"/>
              </a:rPr>
              <a:t>brand that offers a </a:t>
            </a:r>
            <a:r>
              <a:rPr lang="en-US" sz="1400" i="1">
                <a:latin typeface="Sabon Next LT"/>
                <a:cs typeface="Arial"/>
              </a:rPr>
              <a:t>range of high quality, personalized body wash products </a:t>
            </a:r>
            <a:r>
              <a:rPr lang="en-US" sz="1400">
                <a:latin typeface="Sabon Next LT"/>
                <a:cs typeface="Arial"/>
              </a:rPr>
              <a:t>that attend to the skin needs of every customer while remaining ethical and sustainable.”  </a:t>
            </a:r>
            <a:endParaRPr lang="en-US" sz="1400">
              <a:latin typeface="Sabon Next LT"/>
              <a:cs typeface="Sabon Next LT"/>
            </a:endParaRPr>
          </a:p>
        </p:txBody>
      </p:sp>
      <p:graphicFrame>
        <p:nvGraphicFramePr>
          <p:cNvPr id="113" name="TextBox 3">
            <a:extLst>
              <a:ext uri="{FF2B5EF4-FFF2-40B4-BE49-F238E27FC236}">
                <a16:creationId xmlns:a16="http://schemas.microsoft.com/office/drawing/2014/main" id="{0263E29B-396B-0992-BAB2-1C0F958A3681}"/>
              </a:ext>
            </a:extLst>
          </p:cNvPr>
          <p:cNvGraphicFramePr/>
          <p:nvPr/>
        </p:nvGraphicFramePr>
        <p:xfrm>
          <a:off x="861836" y="1538887"/>
          <a:ext cx="6605490" cy="36933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8" name="Picture Placeholder 37" descr="A group of women in underwear&#10;&#10;Description automatically generated">
            <a:extLst>
              <a:ext uri="{FF2B5EF4-FFF2-40B4-BE49-F238E27FC236}">
                <a16:creationId xmlns:a16="http://schemas.microsoft.com/office/drawing/2014/main" id="{688C601B-9D11-3222-FB81-41E8F3C3487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7"/>
          <a:srcRect t="1703" b="11192"/>
          <a:stretch/>
        </p:blipFill>
        <p:spPr>
          <a:xfrm>
            <a:off x="7735888" y="489858"/>
            <a:ext cx="3974195" cy="1949972"/>
          </a:xfrm>
        </p:spPr>
      </p:pic>
      <p:pic>
        <p:nvPicPr>
          <p:cNvPr id="49" name="Picture Placeholder 48" descr="A close up of a cream&#10;&#10;Description automatically generated">
            <a:extLst>
              <a:ext uri="{FF2B5EF4-FFF2-40B4-BE49-F238E27FC236}">
                <a16:creationId xmlns:a16="http://schemas.microsoft.com/office/drawing/2014/main" id="{6168CFD6-1687-90BD-5641-4D199DC20A2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8"/>
          <a:srcRect t="2200" r="-137" b="8802"/>
          <a:stretch/>
        </p:blipFill>
        <p:spPr>
          <a:xfrm>
            <a:off x="7735888" y="2438400"/>
            <a:ext cx="3969433" cy="1984404"/>
          </a:xfrm>
        </p:spPr>
      </p:pic>
      <p:pic>
        <p:nvPicPr>
          <p:cNvPr id="68" name="Picture Placeholder 67" descr="A person with soapy foam on her back&#10;&#10;Description automatically generated">
            <a:extLst>
              <a:ext uri="{FF2B5EF4-FFF2-40B4-BE49-F238E27FC236}">
                <a16:creationId xmlns:a16="http://schemas.microsoft.com/office/drawing/2014/main" id="{1C403012-755E-8A50-4D68-2DD910928D2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9"/>
          <a:srcRect t="6639" b="6639"/>
          <a:stretch/>
        </p:blipFill>
        <p:spPr>
          <a:xfrm>
            <a:off x="7735888" y="4424363"/>
            <a:ext cx="3973512" cy="1938337"/>
          </a:xfrm>
        </p:spPr>
      </p:pic>
    </p:spTree>
    <p:extLst>
      <p:ext uri="{BB962C8B-B14F-4D97-AF65-F5344CB8AC3E}">
        <p14:creationId xmlns:p14="http://schemas.microsoft.com/office/powerpoint/2010/main" val="1590342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ame 22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, clean</a:t>
            </a:r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C3E06833-B59C-442F-9A6A-F8F55936D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554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ame 26">
            <a:extLst>
              <a:ext uri="{FF2B5EF4-FFF2-40B4-BE49-F238E27FC236}">
                <a16:creationId xmlns:a16="http://schemas.microsoft.com/office/drawing/2014/main" id="{FA2016CF-2F24-4AE4-8A87-D9B6A3DE3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63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F8E50F-247A-4628-90BB-62A60E3966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9816" y="633942"/>
            <a:ext cx="4963886" cy="64995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Industry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2A8BE8-DC21-47DE-B6F3-7DC95B43C52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0908" y="1192972"/>
            <a:ext cx="6487886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300">
              <a:solidFill>
                <a:schemeClr val="tx1"/>
              </a:solidFill>
            </a:endParaRPr>
          </a:p>
          <a:p>
            <a:pPr>
              <a:buClr>
                <a:srgbClr val="201449">
                  <a:lumMod val="10000"/>
                  <a:lumOff val="90000"/>
                </a:srgbClr>
              </a:buClr>
            </a:pPr>
            <a:endParaRPr lang="en-US" sz="1300">
              <a:solidFill>
                <a:srgbClr val="000000"/>
              </a:solidFill>
              <a:latin typeface="Avenir Next LT Pro"/>
              <a:cs typeface="Arial"/>
            </a:endParaRPr>
          </a:p>
          <a:p>
            <a:pPr marL="285750" indent="-285750">
              <a:buClr>
                <a:srgbClr val="E4DEF6"/>
              </a:buClr>
              <a:buFont typeface="Arial" panose="05000000000000000000" pitchFamily="2" charset="2"/>
              <a:buChar char="•"/>
            </a:pPr>
            <a:endParaRPr lang="en-US" sz="1300">
              <a:solidFill>
                <a:srgbClr val="201449">
                  <a:alpha val="60000"/>
                </a:srgbClr>
              </a:solidFill>
            </a:endParaRPr>
          </a:p>
          <a:p>
            <a:pPr marL="285750" indent="-285750">
              <a:buClr>
                <a:srgbClr val="E4DEF6"/>
              </a:buClr>
              <a:buFont typeface="Arial" panose="05000000000000000000" pitchFamily="2" charset="2"/>
              <a:buChar char="•"/>
            </a:pPr>
            <a:endParaRPr lang="en-US" sz="1300">
              <a:solidFill>
                <a:srgbClr val="201449">
                  <a:alpha val="60000"/>
                </a:srgbClr>
              </a:solidFill>
            </a:endParaRPr>
          </a:p>
        </p:txBody>
      </p:sp>
      <p:sp>
        <p:nvSpPr>
          <p:cNvPr id="6" name="Footer Placeholder 81">
            <a:extLst>
              <a:ext uri="{FF2B5EF4-FFF2-40B4-BE49-F238E27FC236}">
                <a16:creationId xmlns:a16="http://schemas.microsoft.com/office/drawing/2014/main" id="{F9E2B6D7-31E2-95DF-9104-7D23A7A043C0}"/>
              </a:ext>
            </a:extLst>
          </p:cNvPr>
          <p:cNvSpPr txBox="1">
            <a:spLocks/>
          </p:cNvSpPr>
          <p:nvPr/>
        </p:nvSpPr>
        <p:spPr>
          <a:xfrm>
            <a:off x="4038600" y="6429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900">
                <a:solidFill>
                  <a:srgbClr val="FFFFFF"/>
                </a:solidFill>
              </a:rPr>
              <a:t>IEM BODY</a:t>
            </a:r>
            <a:endParaRPr lang="en-US" sz="9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D430A6-2F57-EDB9-DFD2-D81B679D74D3}"/>
              </a:ext>
            </a:extLst>
          </p:cNvPr>
          <p:cNvSpPr txBox="1"/>
          <p:nvPr/>
        </p:nvSpPr>
        <p:spPr>
          <a:xfrm>
            <a:off x="837826" y="1307937"/>
            <a:ext cx="5106635" cy="47089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500">
                <a:latin typeface="Avenir Next LT Pro"/>
                <a:cs typeface="Arial"/>
              </a:rPr>
              <a:t>Consumers becoming more conscious of ingredients and are seeking clean body care products </a:t>
            </a:r>
          </a:p>
          <a:p>
            <a:pPr marL="285750" indent="-285750">
              <a:buFont typeface="Arial"/>
              <a:buChar char="•"/>
            </a:pPr>
            <a:r>
              <a:rPr lang="en-US" sz="1500">
                <a:latin typeface="Avenir Next LT Pro"/>
                <a:cs typeface="Arial"/>
              </a:rPr>
              <a:t>Body care has become the new form of skin care </a:t>
            </a:r>
          </a:p>
          <a:p>
            <a:pPr marL="285750" indent="-285750">
              <a:buFont typeface="Arial"/>
              <a:buChar char="•"/>
            </a:pPr>
            <a:r>
              <a:rPr lang="en-US" sz="1500">
                <a:latin typeface="Avenir Next LT Pro"/>
                <a:cs typeface="Arial"/>
              </a:rPr>
              <a:t>Personalization within products are at a higher demand </a:t>
            </a:r>
          </a:p>
          <a:p>
            <a:pPr marL="285750" indent="-285750">
              <a:buFont typeface="Arial"/>
              <a:buChar char="•"/>
            </a:pPr>
            <a:r>
              <a:rPr lang="en-US" sz="1500">
                <a:latin typeface="Avenir Next LT Pro"/>
                <a:cs typeface="Arial"/>
              </a:rPr>
              <a:t>Consumers seek hydrating, brightening and moisture retention within their products</a:t>
            </a:r>
          </a:p>
          <a:p>
            <a:pPr marL="742950" lvl="1" indent="-285750">
              <a:buFont typeface="Courier New"/>
              <a:buChar char="o"/>
            </a:pPr>
            <a:r>
              <a:rPr lang="en-US" sz="1500">
                <a:latin typeface="Avenir Next LT Pro"/>
                <a:cs typeface="Arial"/>
              </a:rPr>
              <a:t>Multi-use products </a:t>
            </a:r>
          </a:p>
          <a:p>
            <a:pPr marL="285750" indent="-285750">
              <a:buFont typeface="Arial"/>
              <a:buChar char="•"/>
            </a:pPr>
            <a:r>
              <a:rPr lang="en-US" sz="1500">
                <a:latin typeface="Avenir Next LT Pro"/>
                <a:cs typeface="Arial"/>
              </a:rPr>
              <a:t>Body care industry expected to grow 7.4% - 7.7% (2024-2030) </a:t>
            </a:r>
          </a:p>
          <a:p>
            <a:pPr marL="285750" indent="-285750">
              <a:buFont typeface="Arial"/>
              <a:buChar char="•"/>
            </a:pPr>
            <a:r>
              <a:rPr lang="en-US" sz="1500">
                <a:latin typeface="Avenir Next LT Pro"/>
                <a:cs typeface="Arial"/>
              </a:rPr>
              <a:t>Gen Z and Millennials hold the strongest purchasing power </a:t>
            </a:r>
          </a:p>
          <a:p>
            <a:pPr marL="742950" lvl="1" indent="-285750">
              <a:buFont typeface="Courier New"/>
              <a:buChar char="o"/>
            </a:pPr>
            <a:r>
              <a:rPr lang="en-US" sz="1500">
                <a:latin typeface="Avenir Next LT Pro"/>
                <a:cs typeface="Arial"/>
              </a:rPr>
              <a:t>Gen Z: $44 billion in buying power in just the US </a:t>
            </a:r>
          </a:p>
          <a:p>
            <a:pPr marL="742950" lvl="1" indent="-285750">
              <a:buFont typeface="Courier New"/>
              <a:buChar char="o"/>
            </a:pPr>
            <a:r>
              <a:rPr lang="en-US" sz="1500">
                <a:latin typeface="Avenir Next LT Pro"/>
                <a:cs typeface="Arial"/>
              </a:rPr>
              <a:t>Millennials: world's largest adult generation and biggest beauty spenders</a:t>
            </a:r>
          </a:p>
          <a:p>
            <a:pPr lvl="1"/>
            <a:endParaRPr lang="en-US" sz="1500">
              <a:latin typeface="Avenir Next LT Pro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500">
                <a:latin typeface="Avenir Next LT Pro"/>
                <a:cs typeface="Arial"/>
              </a:rPr>
              <a:t>Opportunity: Big corporations are falling through by not being innovative and formulating products that appeal to most recent generations</a:t>
            </a:r>
          </a:p>
        </p:txBody>
      </p:sp>
      <p:pic>
        <p:nvPicPr>
          <p:cNvPr id="8" name="Picture 7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8C5EFB59-A195-FE55-4151-4BC9740CA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5864" y="781638"/>
            <a:ext cx="5545901" cy="2839390"/>
          </a:xfrm>
          <a:prstGeom prst="rect">
            <a:avLst/>
          </a:prstGeom>
        </p:spPr>
      </p:pic>
      <p:pic>
        <p:nvPicPr>
          <p:cNvPr id="9" name="Picture 8" descr="A graph with numbers and a bar&#10;&#10;Description automatically generated">
            <a:extLst>
              <a:ext uri="{FF2B5EF4-FFF2-40B4-BE49-F238E27FC236}">
                <a16:creationId xmlns:a16="http://schemas.microsoft.com/office/drawing/2014/main" id="{7AF375E8-0BCB-9C53-DD8D-7F0281E13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5216" y="3624968"/>
            <a:ext cx="5547195" cy="275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196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49352-2AB0-4ADD-96B9-AB0FAECB5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156" y="738236"/>
            <a:ext cx="5445272" cy="67733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  <a:cs typeface="Angsana New"/>
              </a:rPr>
              <a:t>Target Market</a:t>
            </a:r>
            <a:endParaRPr lang="en-US" sz="4000"/>
          </a:p>
        </p:txBody>
      </p:sp>
      <p:sp>
        <p:nvSpPr>
          <p:cNvPr id="82" name="Footer Placeholder 81">
            <a:extLst>
              <a:ext uri="{FF2B5EF4-FFF2-40B4-BE49-F238E27FC236}">
                <a16:creationId xmlns:a16="http://schemas.microsoft.com/office/drawing/2014/main" id="{503949B9-68A2-4ABE-91ED-37C05B246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IEM BODY</a:t>
            </a:r>
            <a:endParaRPr lang="en-US"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0FDD99-3515-488E-7238-7735882658A3}"/>
              </a:ext>
            </a:extLst>
          </p:cNvPr>
          <p:cNvSpPr txBox="1"/>
          <p:nvPr/>
        </p:nvSpPr>
        <p:spPr>
          <a:xfrm>
            <a:off x="736029" y="1527265"/>
            <a:ext cx="2311317" cy="30008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 u="sng">
                <a:latin typeface="Avenir Next LT Pro"/>
                <a:cs typeface="Arial"/>
              </a:rPr>
              <a:t>Demographics: </a:t>
            </a:r>
          </a:p>
          <a:p>
            <a:endParaRPr lang="en-US" sz="1500">
              <a:latin typeface="Avenir Next LT Pro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500">
                <a:latin typeface="Avenir Next LT Pro"/>
                <a:cs typeface="Arial"/>
              </a:rPr>
              <a:t>Women </a:t>
            </a:r>
          </a:p>
          <a:p>
            <a:pPr marL="285750" indent="-285750">
              <a:buFont typeface="Arial"/>
              <a:buChar char="•"/>
            </a:pPr>
            <a:r>
              <a:rPr lang="en-US" sz="1500">
                <a:latin typeface="Avenir Next LT Pro"/>
                <a:cs typeface="Arial"/>
              </a:rPr>
              <a:t>Ages: 18-30 </a:t>
            </a:r>
          </a:p>
          <a:p>
            <a:pPr marL="285750" indent="-285750">
              <a:buFont typeface="Arial"/>
              <a:buChar char="•"/>
            </a:pPr>
            <a:r>
              <a:rPr lang="en-US" sz="1500">
                <a:latin typeface="Avenir Next LT Pro"/>
                <a:cs typeface="Arial"/>
              </a:rPr>
              <a:t>All ethnicities and races  </a:t>
            </a:r>
          </a:p>
          <a:p>
            <a:pPr marL="285750" indent="-285750">
              <a:buFont typeface="Arial"/>
              <a:buChar char="•"/>
            </a:pPr>
            <a:r>
              <a:rPr lang="en-US" sz="1500">
                <a:latin typeface="Avenir Next LT Pro"/>
                <a:cs typeface="Arial"/>
              </a:rPr>
              <a:t>No education required </a:t>
            </a:r>
          </a:p>
          <a:p>
            <a:pPr marL="285750" indent="-285750">
              <a:buFont typeface="Arial"/>
              <a:buChar char="•"/>
            </a:pPr>
            <a:r>
              <a:rPr lang="en-US" sz="1500">
                <a:latin typeface="Avenir Next LT Pro"/>
                <a:cs typeface="Arial"/>
              </a:rPr>
              <a:t>Disposable income </a:t>
            </a:r>
          </a:p>
          <a:p>
            <a:pPr marL="285750" indent="-285750">
              <a:buFont typeface="Arial"/>
              <a:buChar char="•"/>
            </a:pPr>
            <a:endParaRPr lang="en-US">
              <a:latin typeface="Avenir Next LT Pro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>
              <a:latin typeface="Avenir Next LT Pro"/>
              <a:cs typeface="Arial"/>
            </a:endParaRPr>
          </a:p>
          <a:p>
            <a:endParaRPr lang="en-US">
              <a:latin typeface="Avenir Next LT Pro"/>
              <a:cs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7FD52D-7980-878D-3102-CF57221EEC26}"/>
              </a:ext>
            </a:extLst>
          </p:cNvPr>
          <p:cNvSpPr txBox="1"/>
          <p:nvPr/>
        </p:nvSpPr>
        <p:spPr>
          <a:xfrm>
            <a:off x="2941394" y="1527264"/>
            <a:ext cx="2198425" cy="21698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 u="sng">
                <a:latin typeface="Avenir Next LT Pro"/>
                <a:cs typeface="Arial"/>
              </a:rPr>
              <a:t>Behaviors: </a:t>
            </a:r>
            <a:endParaRPr lang="en-US" sz="1500" b="1">
              <a:latin typeface="Avenir Next LT Pro"/>
              <a:cs typeface="Arial"/>
            </a:endParaRPr>
          </a:p>
          <a:p>
            <a:endParaRPr lang="en-US" sz="1500">
              <a:latin typeface="Avenir Next LT Pro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500">
                <a:latin typeface="Avenir Next LT Pro"/>
                <a:cs typeface="Arial"/>
              </a:rPr>
              <a:t>Purpose driven</a:t>
            </a:r>
          </a:p>
          <a:p>
            <a:pPr marL="285750" indent="-285750">
              <a:buFont typeface="Arial"/>
              <a:buChar char="•"/>
            </a:pPr>
            <a:r>
              <a:rPr lang="en-US" sz="1500">
                <a:latin typeface="Avenir Next LT Pro"/>
                <a:cs typeface="Arial"/>
              </a:rPr>
              <a:t>Practice and value individuality </a:t>
            </a:r>
          </a:p>
          <a:p>
            <a:pPr marL="285750" indent="-285750">
              <a:buFont typeface="Arial"/>
              <a:buChar char="•"/>
            </a:pPr>
            <a:r>
              <a:rPr lang="en-US" sz="1500">
                <a:latin typeface="Avenir Next LT Pro"/>
                <a:cs typeface="Arial"/>
              </a:rPr>
              <a:t>Seek personalized products</a:t>
            </a:r>
          </a:p>
          <a:p>
            <a:pPr marL="285750" indent="-285750">
              <a:buFont typeface="Arial"/>
              <a:buChar char="•"/>
            </a:pPr>
            <a:r>
              <a:rPr lang="en-US" sz="1500">
                <a:latin typeface="Avenir Next LT Pro"/>
                <a:cs typeface="Arial"/>
              </a:rPr>
              <a:t>Value shopping experience 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9D254C-031C-DF6E-4C19-1338A3818928}"/>
              </a:ext>
            </a:extLst>
          </p:cNvPr>
          <p:cNvSpPr txBox="1"/>
          <p:nvPr/>
        </p:nvSpPr>
        <p:spPr>
          <a:xfrm>
            <a:off x="5843193" y="1158222"/>
            <a:ext cx="5020647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latin typeface="Sabon Next LT"/>
                <a:cs typeface="Arial"/>
              </a:rPr>
              <a:t>Gen Z &amp; Millennials</a:t>
            </a:r>
            <a:endParaRPr lang="en-US" sz="2000"/>
          </a:p>
          <a:p>
            <a:endParaRPr lang="en-US">
              <a:latin typeface="Sabon Next LT"/>
              <a:cs typeface="Arial"/>
            </a:endParaRPr>
          </a:p>
        </p:txBody>
      </p:sp>
      <p:pic>
        <p:nvPicPr>
          <p:cNvPr id="25" name="Picture 24" descr="A collage of a person taking a selfie&#10;&#10;Description automatically generated">
            <a:extLst>
              <a:ext uri="{FF2B5EF4-FFF2-40B4-BE49-F238E27FC236}">
                <a16:creationId xmlns:a16="http://schemas.microsoft.com/office/drawing/2014/main" id="{7D2ABEDE-78A0-1FC8-E88B-45C71ADFB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7066" y="2066674"/>
            <a:ext cx="6489229" cy="36443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0F8C8A-6225-F3C6-3CB3-C024379C94C7}"/>
              </a:ext>
            </a:extLst>
          </p:cNvPr>
          <p:cNvSpPr txBox="1"/>
          <p:nvPr/>
        </p:nvSpPr>
        <p:spPr>
          <a:xfrm>
            <a:off x="703136" y="3835193"/>
            <a:ext cx="2311317" cy="220060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 u="sng">
                <a:latin typeface="Avenir Next LT Pro"/>
                <a:cs typeface="Arial"/>
              </a:rPr>
              <a:t>Psychographics: </a:t>
            </a:r>
            <a:endParaRPr lang="en-US" sz="1500" b="1">
              <a:latin typeface="Avenir Next LT Pro"/>
              <a:cs typeface="Arial"/>
            </a:endParaRPr>
          </a:p>
          <a:p>
            <a:endParaRPr lang="en-US" sz="1500">
              <a:latin typeface="Avenir Next LT Pro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500">
                <a:latin typeface="Avenir Next LT Pro"/>
                <a:cs typeface="Arial"/>
              </a:rPr>
              <a:t>Advocates for body positivity </a:t>
            </a:r>
          </a:p>
          <a:p>
            <a:pPr marL="285750" indent="-285750">
              <a:buFont typeface="Arial"/>
              <a:buChar char="•"/>
            </a:pPr>
            <a:r>
              <a:rPr lang="en-US" sz="1500">
                <a:latin typeface="Avenir Next LT Pro"/>
                <a:cs typeface="Arial"/>
              </a:rPr>
              <a:t>Journey to self-love and empowerment</a:t>
            </a:r>
          </a:p>
          <a:p>
            <a:pPr marL="285750" indent="-285750">
              <a:buFont typeface="Arial"/>
              <a:buChar char="•"/>
            </a:pPr>
            <a:r>
              <a:rPr lang="en-US" sz="1500">
                <a:latin typeface="Avenir Next LT Pro"/>
                <a:cs typeface="Arial"/>
              </a:rPr>
              <a:t>Beauty lovers </a:t>
            </a:r>
          </a:p>
          <a:p>
            <a:pPr marL="285750" indent="-285750">
              <a:buFont typeface="Arial"/>
              <a:buChar char="•"/>
            </a:pPr>
            <a:r>
              <a:rPr lang="en-US" sz="1500">
                <a:latin typeface="Avenir Next LT Pro"/>
                <a:cs typeface="Arial"/>
              </a:rPr>
              <a:t>Indulge in self-</a:t>
            </a:r>
            <a:r>
              <a:rPr lang="en-US" sz="1600">
                <a:latin typeface="Avenir Next LT Pro"/>
                <a:cs typeface="Arial"/>
              </a:rPr>
              <a:t>care practices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475664-A20E-77D5-32DF-C2AE25962DB8}"/>
              </a:ext>
            </a:extLst>
          </p:cNvPr>
          <p:cNvSpPr txBox="1"/>
          <p:nvPr/>
        </p:nvSpPr>
        <p:spPr>
          <a:xfrm>
            <a:off x="2892056" y="3835192"/>
            <a:ext cx="2198425" cy="12464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 u="sng">
                <a:latin typeface="Avenir Next LT Pro"/>
                <a:cs typeface="Arial"/>
              </a:rPr>
              <a:t>Geographic: </a:t>
            </a:r>
          </a:p>
          <a:p>
            <a:endParaRPr lang="en-US" sz="1500">
              <a:latin typeface="Avenir Next LT Pro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500">
                <a:latin typeface="Avenir Next LT Pro"/>
                <a:cs typeface="Arial"/>
              </a:rPr>
              <a:t>Within the U.S. </a:t>
            </a:r>
          </a:p>
          <a:p>
            <a:pPr marL="285750" indent="-285750">
              <a:buFont typeface="Arial"/>
              <a:buChar char="•"/>
            </a:pPr>
            <a:r>
              <a:rPr lang="en-US" sz="1500">
                <a:latin typeface="Avenir Next LT Pro"/>
                <a:cs typeface="Arial"/>
              </a:rPr>
              <a:t>Urban and rural areas</a:t>
            </a:r>
          </a:p>
        </p:txBody>
      </p:sp>
    </p:spTree>
    <p:extLst>
      <p:ext uri="{BB962C8B-B14F-4D97-AF65-F5344CB8AC3E}">
        <p14:creationId xmlns:p14="http://schemas.microsoft.com/office/powerpoint/2010/main" val="119241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191B0-6EB1-465F-8485-17B0C7B5E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499" y="668169"/>
            <a:ext cx="10515600" cy="791451"/>
          </a:xfrm>
        </p:spPr>
        <p:txBody>
          <a:bodyPr>
            <a:normAutofit/>
          </a:bodyPr>
          <a:lstStyle/>
          <a:p>
            <a:r>
              <a:rPr lang="en-US" sz="4000">
                <a:cs typeface="Angsana New"/>
              </a:rPr>
              <a:t>Competitors</a:t>
            </a:r>
            <a:endParaRPr lang="en-US" sz="4000"/>
          </a:p>
        </p:txBody>
      </p: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E7A32522-24F0-40A6-92CF-E4C87EBE5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/>
          <a:lstStyle/>
          <a:p>
            <a:r>
              <a:rPr lang="en-US"/>
              <a:t>IEM BODY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19D040-02BA-6AA4-FEB4-F29183B992D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13933" y="4008332"/>
            <a:ext cx="2916620" cy="192010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71450" indent="-171450">
              <a:buFont typeface="Arial" panose="05000000000000000000" pitchFamily="2" charset="2"/>
              <a:buChar char="•"/>
            </a:pPr>
            <a:r>
              <a:rPr lang="en-US" sz="1100">
                <a:solidFill>
                  <a:schemeClr val="tx1"/>
                </a:solidFill>
                <a:latin typeface="Avenir Next LT Pro"/>
                <a:cs typeface="Arial"/>
              </a:rPr>
              <a:t>Fast-growing, affordable skincare brand</a:t>
            </a:r>
          </a:p>
          <a:p>
            <a:pPr marL="171450" indent="-171450">
              <a:buClr>
                <a:srgbClr val="E4DEF6"/>
              </a:buClr>
              <a:buFont typeface="Arial" panose="05000000000000000000" pitchFamily="2" charset="2"/>
              <a:buChar char="•"/>
            </a:pPr>
            <a:r>
              <a:rPr lang="en-US" sz="1100">
                <a:solidFill>
                  <a:schemeClr val="tx1"/>
                </a:solidFill>
                <a:latin typeface="Avenir Next LT Pro"/>
                <a:cs typeface="Arial"/>
              </a:rPr>
              <a:t>Plant-sourced, high-performance skincare products</a:t>
            </a:r>
          </a:p>
          <a:p>
            <a:pPr marL="171450" indent="-171450">
              <a:buClr>
                <a:srgbClr val="E4DEF6"/>
              </a:buClr>
              <a:buFont typeface="Arial" panose="05000000000000000000" pitchFamily="2" charset="2"/>
              <a:buChar char="•"/>
            </a:pPr>
            <a:r>
              <a:rPr lang="en-US" sz="1100">
                <a:solidFill>
                  <a:schemeClr val="tx1"/>
                </a:solidFill>
                <a:latin typeface="Avenir Next LT Pro"/>
                <a:cs typeface="Arial"/>
              </a:rPr>
              <a:t>Clinically effective, skin-compatible, and affordable</a:t>
            </a:r>
          </a:p>
          <a:p>
            <a:pPr marL="171450" indent="-171450">
              <a:buClr>
                <a:srgbClr val="E4DEF6"/>
              </a:buClr>
              <a:buFont typeface="Arial" panose="05000000000000000000" pitchFamily="2" charset="2"/>
              <a:buChar char="•"/>
            </a:pPr>
            <a:r>
              <a:rPr lang="en-US" sz="1100">
                <a:solidFill>
                  <a:schemeClr val="tx1"/>
                </a:solidFill>
                <a:latin typeface="Avenir Next LT Pro"/>
                <a:cs typeface="Arial"/>
              </a:rPr>
              <a:t>Use innovative alternatives and advanced science</a:t>
            </a:r>
          </a:p>
          <a:p>
            <a:pPr marL="171450" indent="-171450">
              <a:buClr>
                <a:srgbClr val="E4DEF6"/>
              </a:buClr>
              <a:buFont typeface="Arial" panose="05000000000000000000" pitchFamily="2" charset="2"/>
              <a:buChar char="•"/>
            </a:pPr>
            <a:r>
              <a:rPr lang="en-US" sz="1100">
                <a:solidFill>
                  <a:schemeClr val="tx1"/>
                </a:solidFill>
                <a:latin typeface="Avenir Next LT Pro"/>
                <a:cs typeface="Arial"/>
              </a:rPr>
              <a:t>Target market: Older millennials (27 to 42 years old</a:t>
            </a:r>
          </a:p>
          <a:p>
            <a:pPr marL="171450" indent="-171450">
              <a:buClr>
                <a:srgbClr val="E4DEF6"/>
              </a:buClr>
              <a:buFont typeface="Arial" panose="05000000000000000000" pitchFamily="2" charset="2"/>
              <a:buChar char="•"/>
            </a:pPr>
            <a:r>
              <a:rPr lang="en-US" sz="1100">
                <a:solidFill>
                  <a:schemeClr val="tx1"/>
                </a:solidFill>
                <a:latin typeface="Avenir Next LT Pro"/>
                <a:cs typeface="Arial"/>
              </a:rPr>
              <a:t>Cost: range from $10 to $34</a:t>
            </a:r>
          </a:p>
        </p:txBody>
      </p:sp>
      <p:pic>
        <p:nvPicPr>
          <p:cNvPr id="5" name="Picture Placeholder 4" descr="A close-up of a logo&#10;&#10;Description automatically generated">
            <a:extLst>
              <a:ext uri="{FF2B5EF4-FFF2-40B4-BE49-F238E27FC236}">
                <a16:creationId xmlns:a16="http://schemas.microsoft.com/office/drawing/2014/main" id="{045D15B7-E32E-EA44-03BB-E9140440AD4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786" r="786"/>
          <a:stretch/>
        </p:blipFill>
        <p:spPr>
          <a:xfrm>
            <a:off x="1328738" y="1546225"/>
            <a:ext cx="2286000" cy="2322513"/>
          </a:xfr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11D2E06-76B3-EB49-779A-B08D5482FF7C}"/>
              </a:ext>
            </a:extLst>
          </p:cNvPr>
          <p:cNvSpPr txBox="1">
            <a:spLocks/>
          </p:cNvSpPr>
          <p:nvPr/>
        </p:nvSpPr>
        <p:spPr>
          <a:xfrm>
            <a:off x="4640002" y="4008332"/>
            <a:ext cx="2916620" cy="19201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None/>
              <a:defRPr sz="16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715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None/>
              <a:defRPr sz="2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287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None/>
              <a:defRPr sz="24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2875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None/>
              <a:defRPr sz="20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8595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None/>
              <a:defRPr sz="20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5000000000000000000" pitchFamily="2" charset="2"/>
              <a:buChar char="•"/>
            </a:pPr>
            <a:r>
              <a:rPr lang="en-US" sz="1100">
                <a:solidFill>
                  <a:schemeClr val="tx1"/>
                </a:solidFill>
                <a:latin typeface="Avenir Next LT Pro"/>
                <a:cs typeface="Arial"/>
              </a:rPr>
              <a:t>Launched at the end of 2018 with only body care products</a:t>
            </a:r>
          </a:p>
          <a:p>
            <a:pPr marL="171450" indent="-171450">
              <a:buClr>
                <a:srgbClr val="E4DEF6"/>
              </a:buClr>
              <a:buFont typeface="Arial" panose="05000000000000000000" pitchFamily="2" charset="2"/>
              <a:buChar char="•"/>
            </a:pPr>
            <a:r>
              <a:rPr lang="en-US" sz="1100">
                <a:solidFill>
                  <a:schemeClr val="tx1"/>
                </a:solidFill>
                <a:latin typeface="Avenir Next LT Pro"/>
                <a:cs typeface="Arial"/>
              </a:rPr>
              <a:t>Have expanded its product portfolio with hair and face products</a:t>
            </a:r>
          </a:p>
          <a:p>
            <a:pPr marL="171450" indent="-171450">
              <a:buClr>
                <a:srgbClr val="E4DEF6"/>
              </a:buClr>
              <a:buFont typeface="Arial" panose="05000000000000000000" pitchFamily="2" charset="2"/>
              <a:buChar char="•"/>
            </a:pPr>
            <a:r>
              <a:rPr lang="en-US" sz="1100">
                <a:solidFill>
                  <a:schemeClr val="tx1"/>
                </a:solidFill>
                <a:latin typeface="Avenir Next LT Pro"/>
                <a:cs typeface="Arial"/>
              </a:rPr>
              <a:t>innovative approach to their ingredients</a:t>
            </a:r>
          </a:p>
          <a:p>
            <a:pPr marL="171450" indent="-171450">
              <a:buClr>
                <a:srgbClr val="E4DEF6"/>
              </a:buClr>
              <a:buFont typeface="Arial" panose="05000000000000000000" pitchFamily="2" charset="2"/>
              <a:buChar char="•"/>
            </a:pPr>
            <a:r>
              <a:rPr lang="en-US" sz="1100">
                <a:solidFill>
                  <a:schemeClr val="tx1"/>
                </a:solidFill>
                <a:latin typeface="Avenir Next LT Pro"/>
                <a:cs typeface="Arial"/>
              </a:rPr>
              <a:t>awarded the Seal Of Acceptance by the National Eczema Association</a:t>
            </a:r>
          </a:p>
          <a:p>
            <a:pPr marL="171450" indent="-171450">
              <a:buClr>
                <a:srgbClr val="E4DEF6"/>
              </a:buClr>
              <a:buFont typeface="Arial" panose="05000000000000000000" pitchFamily="2" charset="2"/>
              <a:buChar char="•"/>
            </a:pPr>
            <a:r>
              <a:rPr lang="en-US" sz="1100">
                <a:solidFill>
                  <a:srgbClr val="111111"/>
                </a:solidFill>
                <a:latin typeface="Avenir Next LT Pro"/>
                <a:cs typeface="Arial"/>
              </a:rPr>
              <a:t>Genderless body care line, cater to all genders</a:t>
            </a:r>
          </a:p>
          <a:p>
            <a:pPr marL="171450" indent="-171450">
              <a:buClr>
                <a:srgbClr val="E4DEF6"/>
              </a:buClr>
              <a:buFont typeface="Arial" panose="05000000000000000000" pitchFamily="2" charset="2"/>
              <a:buChar char="•"/>
            </a:pPr>
            <a:r>
              <a:rPr lang="en-US" sz="1100">
                <a:solidFill>
                  <a:srgbClr val="111111"/>
                </a:solidFill>
                <a:latin typeface="Avenir Next LT Pro"/>
                <a:cs typeface="Arial"/>
              </a:rPr>
              <a:t>Cost: range from $15 to $55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339896C4-BED7-C382-5D3D-4C4B8C5C1346}"/>
              </a:ext>
            </a:extLst>
          </p:cNvPr>
          <p:cNvSpPr txBox="1">
            <a:spLocks/>
          </p:cNvSpPr>
          <p:nvPr/>
        </p:nvSpPr>
        <p:spPr>
          <a:xfrm>
            <a:off x="8297601" y="4008331"/>
            <a:ext cx="2916620" cy="21828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None/>
              <a:defRPr sz="16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715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None/>
              <a:defRPr sz="2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287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None/>
              <a:defRPr sz="24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2875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None/>
              <a:defRPr sz="20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8595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None/>
              <a:defRPr sz="20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5000000000000000000" pitchFamily="2" charset="2"/>
              <a:buChar char="•"/>
            </a:pPr>
            <a:r>
              <a:rPr lang="en-US" sz="1100">
                <a:solidFill>
                  <a:srgbClr val="111111"/>
                </a:solidFill>
                <a:latin typeface="Avenir Next LT Pro"/>
                <a:cs typeface="Arial"/>
              </a:rPr>
              <a:t>Affordable and eco-conscious b</a:t>
            </a:r>
            <a:r>
              <a:rPr lang="en-US" sz="1100">
                <a:solidFill>
                  <a:schemeClr val="tx1"/>
                </a:solidFill>
                <a:latin typeface="Avenir Next LT Pro"/>
                <a:cs typeface="Arial"/>
              </a:rPr>
              <a:t>ody care brand </a:t>
            </a:r>
          </a:p>
          <a:p>
            <a:pPr marL="171450" indent="-171450">
              <a:buClr>
                <a:srgbClr val="E4DEF6"/>
              </a:buClr>
              <a:buFont typeface="Arial" panose="05000000000000000000" pitchFamily="2" charset="2"/>
              <a:buChar char="•"/>
            </a:pPr>
            <a:r>
              <a:rPr lang="en-US" sz="1100">
                <a:solidFill>
                  <a:srgbClr val="111111"/>
                </a:solidFill>
                <a:latin typeface="Avenir Next LT Pro"/>
                <a:cs typeface="Arial"/>
              </a:rPr>
              <a:t>Inclusive, affordable, and sustainable</a:t>
            </a:r>
            <a:endParaRPr lang="en-US" sz="1100">
              <a:solidFill>
                <a:schemeClr val="tx1"/>
              </a:solidFill>
              <a:latin typeface="Avenir Next LT Pro"/>
              <a:cs typeface="Arial"/>
            </a:endParaRPr>
          </a:p>
          <a:p>
            <a:pPr marL="171450" indent="-171450">
              <a:buClr>
                <a:srgbClr val="E4DEF6"/>
              </a:buClr>
              <a:buFont typeface="Arial" panose="05000000000000000000" pitchFamily="2" charset="2"/>
              <a:buChar char="•"/>
            </a:pPr>
            <a:r>
              <a:rPr lang="en-US" sz="1100">
                <a:solidFill>
                  <a:srgbClr val="111111"/>
                </a:solidFill>
                <a:latin typeface="Avenir Next LT Pro"/>
                <a:cs typeface="Arial"/>
              </a:rPr>
              <a:t>Create sensory experience with "exotic" ingredients</a:t>
            </a:r>
          </a:p>
          <a:p>
            <a:pPr marL="171450" indent="-171450">
              <a:buClr>
                <a:srgbClr val="E4DEF6"/>
              </a:buClr>
              <a:buFont typeface="Arial" panose="05000000000000000000" pitchFamily="2" charset="2"/>
              <a:buChar char="•"/>
            </a:pPr>
            <a:r>
              <a:rPr lang="en-US" sz="1100">
                <a:solidFill>
                  <a:srgbClr val="111111"/>
                </a:solidFill>
                <a:latin typeface="Avenir Next LT Pro"/>
                <a:cs typeface="Arial"/>
              </a:rPr>
              <a:t>Sustainably packaged in 100% aluminum bottles with sugar cane-derived tubes</a:t>
            </a:r>
          </a:p>
          <a:p>
            <a:pPr marL="171450" indent="-171450">
              <a:buClr>
                <a:srgbClr val="E4DEF6"/>
              </a:buClr>
              <a:buFont typeface="Arial" panose="05000000000000000000" pitchFamily="2" charset="2"/>
              <a:buChar char="•"/>
            </a:pPr>
            <a:r>
              <a:rPr lang="en-US" sz="1100">
                <a:solidFill>
                  <a:srgbClr val="111111"/>
                </a:solidFill>
                <a:latin typeface="Avenir Next LT Pro"/>
                <a:cs typeface="Arial"/>
              </a:rPr>
              <a:t>Target Market: </a:t>
            </a:r>
            <a:r>
              <a:rPr lang="en-US" sz="1100">
                <a:solidFill>
                  <a:srgbClr val="000000"/>
                </a:solidFill>
                <a:latin typeface="Avenir Next LT Pro"/>
                <a:cs typeface="Arial"/>
              </a:rPr>
              <a:t>Millennial women</a:t>
            </a:r>
          </a:p>
          <a:p>
            <a:pPr marL="171450" indent="-171450">
              <a:buClr>
                <a:srgbClr val="E4DEF6"/>
              </a:buClr>
              <a:buFont typeface="Arial" panose="05000000000000000000" pitchFamily="2" charset="2"/>
              <a:buChar char="•"/>
            </a:pPr>
            <a:r>
              <a:rPr lang="en-US" sz="1100">
                <a:solidFill>
                  <a:schemeClr val="tx1"/>
                </a:solidFill>
                <a:latin typeface="Avenir Next LT Pro"/>
                <a:cs typeface="Arial"/>
              </a:rPr>
              <a:t>Cost: range from $5 to $20</a:t>
            </a:r>
          </a:p>
          <a:p>
            <a:pPr marL="171450" indent="-171450">
              <a:buClr>
                <a:srgbClr val="E4DEF6"/>
              </a:buClr>
              <a:buFont typeface="Arial" panose="05000000000000000000" pitchFamily="2" charset="2"/>
              <a:buChar char="•"/>
            </a:pPr>
            <a:endParaRPr lang="en-US" sz="110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18" name="Picture Placeholder 1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CB81F79-801E-B17A-C5F8-16D5EAC327D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1008" r="1008"/>
          <a:stretch/>
        </p:blipFill>
        <p:spPr>
          <a:xfrm>
            <a:off x="4953000" y="1546225"/>
            <a:ext cx="2286000" cy="2322513"/>
          </a:xfrm>
        </p:spPr>
      </p:pic>
      <p:pic>
        <p:nvPicPr>
          <p:cNvPr id="23" name="Picture Placeholder 22" descr="A close-up of a logo&#10;&#10;Description automatically generated">
            <a:extLst>
              <a:ext uri="{FF2B5EF4-FFF2-40B4-BE49-F238E27FC236}">
                <a16:creationId xmlns:a16="http://schemas.microsoft.com/office/drawing/2014/main" id="{CDD2F99C-18C5-5F6D-7A60-A17689DFB74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 l="565" r="565"/>
          <a:stretch/>
        </p:blipFill>
        <p:spPr>
          <a:xfrm>
            <a:off x="8585200" y="1547813"/>
            <a:ext cx="2286000" cy="2322512"/>
          </a:xfrm>
        </p:spPr>
      </p:pic>
    </p:spTree>
    <p:extLst>
      <p:ext uri="{BB962C8B-B14F-4D97-AF65-F5344CB8AC3E}">
        <p14:creationId xmlns:p14="http://schemas.microsoft.com/office/powerpoint/2010/main" val="867604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518F4-D13C-40F3-9843-13BBC3B8B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8143" y="388596"/>
            <a:ext cx="4145500" cy="1325563"/>
          </a:xfrm>
        </p:spPr>
        <p:txBody>
          <a:bodyPr/>
          <a:lstStyle/>
          <a:p>
            <a:pPr algn="ctr"/>
            <a:r>
              <a:rPr lang="en-US">
                <a:cs typeface="Angsana New"/>
              </a:rPr>
              <a:t>Product 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BA94CC-2803-437F-B79F-A5067E2804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8984" y="1031482"/>
            <a:ext cx="4129937" cy="324610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300" b="1">
                <a:solidFill>
                  <a:srgbClr val="000000"/>
                </a:solidFill>
                <a:latin typeface="Avenir Next LT Pro"/>
                <a:cs typeface="Arial"/>
              </a:rPr>
              <a:t>Ten body washes/scents:</a:t>
            </a:r>
            <a:endParaRPr lang="en-US" sz="1300" b="1">
              <a:solidFill>
                <a:srgbClr val="201449">
                  <a:alpha val="70000"/>
                </a:srgbClr>
              </a:solidFill>
              <a:latin typeface="Avenir Next LT Pro"/>
              <a:cs typeface="Calibri"/>
            </a:endParaRPr>
          </a:p>
          <a:p>
            <a:pPr lvl="1">
              <a:buClr>
                <a:srgbClr val="765BD2"/>
              </a:buClr>
              <a:buFont typeface="Courier New" panose="05000000000000000000" pitchFamily="2" charset="2"/>
              <a:buChar char="o"/>
            </a:pPr>
            <a:r>
              <a:rPr lang="en-US" sz="1300">
                <a:solidFill>
                  <a:srgbClr val="000000"/>
                </a:solidFill>
                <a:latin typeface="Avenir Next LT Pro"/>
                <a:cs typeface="Arial"/>
              </a:rPr>
              <a:t>Rose (red bottle)</a:t>
            </a:r>
            <a:endParaRPr lang="en-US" sz="1300">
              <a:solidFill>
                <a:srgbClr val="201449">
                  <a:alpha val="70000"/>
                </a:srgbClr>
              </a:solidFill>
              <a:latin typeface="Avenir Next LT Pro"/>
              <a:cs typeface="Arial"/>
            </a:endParaRPr>
          </a:p>
          <a:p>
            <a:pPr lvl="1">
              <a:buClr>
                <a:srgbClr val="765BD2"/>
              </a:buClr>
              <a:buFont typeface="Courier New" panose="05000000000000000000" pitchFamily="2" charset="2"/>
              <a:buChar char="o"/>
            </a:pPr>
            <a:r>
              <a:rPr lang="en-US" sz="1300">
                <a:solidFill>
                  <a:srgbClr val="000000"/>
                </a:solidFill>
                <a:latin typeface="Avenir Next LT Pro"/>
                <a:cs typeface="Arial"/>
              </a:rPr>
              <a:t>Honey Orange (orange bottle)</a:t>
            </a:r>
          </a:p>
          <a:p>
            <a:pPr lvl="1">
              <a:buClr>
                <a:srgbClr val="765BD2"/>
              </a:buClr>
              <a:buFont typeface="Courier New" panose="05000000000000000000" pitchFamily="2" charset="2"/>
              <a:buChar char="o"/>
            </a:pPr>
            <a:r>
              <a:rPr lang="en-US" sz="1300">
                <a:solidFill>
                  <a:srgbClr val="000000"/>
                </a:solidFill>
                <a:latin typeface="Avenir Next LT Pro"/>
                <a:cs typeface="Arial"/>
              </a:rPr>
              <a:t>Lemonade (yellow bottle)</a:t>
            </a:r>
          </a:p>
          <a:p>
            <a:pPr lvl="1">
              <a:buClr>
                <a:srgbClr val="765BD2"/>
              </a:buClr>
              <a:buFont typeface="Courier New" panose="05000000000000000000" pitchFamily="2" charset="2"/>
              <a:buChar char="o"/>
            </a:pPr>
            <a:r>
              <a:rPr lang="en-US" sz="1300">
                <a:solidFill>
                  <a:srgbClr val="000000"/>
                </a:solidFill>
                <a:latin typeface="Avenir Next LT Pro"/>
                <a:cs typeface="Arial"/>
              </a:rPr>
              <a:t>Lush Eucalyptus (green bottle)</a:t>
            </a:r>
          </a:p>
          <a:p>
            <a:pPr lvl="1">
              <a:buClr>
                <a:srgbClr val="765BD2"/>
              </a:buClr>
              <a:buFont typeface="Courier New" panose="05000000000000000000" pitchFamily="2" charset="2"/>
              <a:buChar char="o"/>
            </a:pPr>
            <a:r>
              <a:rPr lang="en-US" sz="1300">
                <a:solidFill>
                  <a:srgbClr val="000000"/>
                </a:solidFill>
                <a:latin typeface="Avenir Next LT Pro"/>
                <a:cs typeface="Arial"/>
              </a:rPr>
              <a:t>Ocean Escape (blue bottle)</a:t>
            </a:r>
          </a:p>
          <a:p>
            <a:pPr lvl="1">
              <a:buClr>
                <a:srgbClr val="765BD2"/>
              </a:buClr>
              <a:buFont typeface="Courier New" panose="05000000000000000000" pitchFamily="2" charset="2"/>
              <a:buChar char="o"/>
            </a:pPr>
            <a:r>
              <a:rPr lang="en-US" sz="1300">
                <a:solidFill>
                  <a:srgbClr val="000000"/>
                </a:solidFill>
                <a:latin typeface="Avenir Next LT Pro"/>
                <a:cs typeface="Arial"/>
              </a:rPr>
              <a:t>Lily Lavender (lavender bottle)</a:t>
            </a:r>
          </a:p>
          <a:p>
            <a:pPr lvl="1">
              <a:buClr>
                <a:srgbClr val="765BD2"/>
              </a:buClr>
              <a:buFont typeface="Courier New" panose="05000000000000000000" pitchFamily="2" charset="2"/>
              <a:buChar char="o"/>
            </a:pPr>
            <a:r>
              <a:rPr lang="en-US" sz="1300">
                <a:solidFill>
                  <a:srgbClr val="000000"/>
                </a:solidFill>
                <a:latin typeface="Avenir Next LT Pro"/>
                <a:cs typeface="Arial"/>
              </a:rPr>
              <a:t>Vanilla Hibiscus (pink bottle)</a:t>
            </a:r>
            <a:endParaRPr lang="en-US" sz="1300">
              <a:solidFill>
                <a:srgbClr val="201449">
                  <a:alpha val="70000"/>
                </a:srgbClr>
              </a:solidFill>
              <a:latin typeface="Avenir Next LT Pro"/>
              <a:cs typeface="Arial"/>
            </a:endParaRPr>
          </a:p>
          <a:p>
            <a:pPr lvl="1">
              <a:buClr>
                <a:srgbClr val="765BD2"/>
              </a:buClr>
              <a:buFont typeface="Courier New" panose="05000000000000000000" pitchFamily="2" charset="2"/>
              <a:buChar char="o"/>
            </a:pPr>
            <a:r>
              <a:rPr lang="en-US" sz="1300">
                <a:solidFill>
                  <a:srgbClr val="000000"/>
                </a:solidFill>
                <a:latin typeface="Avenir Next LT Pro"/>
                <a:cs typeface="Arial"/>
              </a:rPr>
              <a:t>Cedar Woods (black bottle)</a:t>
            </a:r>
            <a:endParaRPr lang="en-US" sz="1300">
              <a:solidFill>
                <a:srgbClr val="201449">
                  <a:alpha val="70000"/>
                </a:srgbClr>
              </a:solidFill>
              <a:latin typeface="Avenir Next LT Pro"/>
              <a:cs typeface="Arial"/>
            </a:endParaRPr>
          </a:p>
          <a:p>
            <a:pPr lvl="1">
              <a:buClr>
                <a:srgbClr val="765BD2"/>
              </a:buClr>
              <a:buFont typeface="Courier New" panose="05000000000000000000" pitchFamily="2" charset="2"/>
              <a:buChar char="o"/>
            </a:pPr>
            <a:r>
              <a:rPr lang="en-US" sz="1300">
                <a:solidFill>
                  <a:srgbClr val="000000"/>
                </a:solidFill>
                <a:latin typeface="Avenir Next LT Pro"/>
                <a:cs typeface="Arial"/>
              </a:rPr>
              <a:t>Salted Caramel and Coconut (brown bottle)</a:t>
            </a:r>
            <a:endParaRPr lang="en-US" sz="1300">
              <a:solidFill>
                <a:srgbClr val="201449">
                  <a:alpha val="70000"/>
                </a:srgbClr>
              </a:solidFill>
              <a:latin typeface="Avenir Next LT Pro"/>
              <a:cs typeface="Arial"/>
            </a:endParaRPr>
          </a:p>
          <a:p>
            <a:pPr lvl="1">
              <a:buClr>
                <a:srgbClr val="765BD2"/>
              </a:buClr>
              <a:buFont typeface="Courier New" panose="05000000000000000000" pitchFamily="2" charset="2"/>
              <a:buChar char="o"/>
            </a:pPr>
            <a:r>
              <a:rPr lang="en-US" sz="1300">
                <a:solidFill>
                  <a:srgbClr val="000000"/>
                </a:solidFill>
                <a:latin typeface="Avenir Next LT Pro"/>
                <a:cs typeface="Arial"/>
              </a:rPr>
              <a:t>Fragrance-Free (white bottle)</a:t>
            </a:r>
            <a:r>
              <a:rPr lang="en-US" sz="1300">
                <a:latin typeface="Avenir Next LT Pro"/>
                <a:cs typeface="Calibri"/>
              </a:rPr>
              <a:t> </a:t>
            </a:r>
            <a:endParaRPr lang="en-US" sz="1300">
              <a:solidFill>
                <a:srgbClr val="201449">
                  <a:alpha val="70000"/>
                </a:srgbClr>
              </a:solidFill>
              <a:latin typeface="Avenir Next LT Pro"/>
              <a:cs typeface="Calibri"/>
            </a:endParaRPr>
          </a:p>
          <a:p>
            <a:endParaRPr lang="en-US" sz="1300">
              <a:solidFill>
                <a:srgbClr val="000000"/>
              </a:solidFill>
              <a:latin typeface="Avenir Next LT Pro"/>
              <a:cs typeface="Arial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97F57A-AEBE-465C-9EF7-E78B1CDEC7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7230" y="4446078"/>
            <a:ext cx="5183188" cy="162228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Clr>
                <a:srgbClr val="765BD2"/>
              </a:buClr>
            </a:pPr>
            <a:r>
              <a:rPr lang="en-US" sz="1300" b="1">
                <a:solidFill>
                  <a:srgbClr val="000000"/>
                </a:solidFill>
                <a:latin typeface="Avenir Next LT Pro"/>
                <a:cs typeface="Arial"/>
              </a:rPr>
              <a:t>Five customizable pods:</a:t>
            </a:r>
            <a:endParaRPr lang="en-US" sz="1300" b="1">
              <a:solidFill>
                <a:srgbClr val="201449">
                  <a:alpha val="70000"/>
                </a:srgbClr>
              </a:solidFill>
              <a:latin typeface="Avenir Next LT Pro"/>
              <a:cs typeface="Arial"/>
            </a:endParaRPr>
          </a:p>
          <a:p>
            <a:pPr lvl="1">
              <a:buClr>
                <a:srgbClr val="765BD2"/>
              </a:buClr>
              <a:buFont typeface="Courier New" panose="05000000000000000000" pitchFamily="2" charset="2"/>
              <a:buChar char="o"/>
            </a:pPr>
            <a:r>
              <a:rPr lang="en-US" sz="1300">
                <a:solidFill>
                  <a:srgbClr val="000000"/>
                </a:solidFill>
                <a:latin typeface="Avenir Next LT Pro"/>
                <a:cs typeface="Arial"/>
              </a:rPr>
              <a:t>Skin Moisturizing Pod (brown pod)</a:t>
            </a:r>
            <a:endParaRPr lang="en-US" sz="1300">
              <a:solidFill>
                <a:srgbClr val="201449">
                  <a:alpha val="70000"/>
                </a:srgbClr>
              </a:solidFill>
              <a:latin typeface="Avenir Next LT Pro"/>
              <a:cs typeface="Arial"/>
            </a:endParaRPr>
          </a:p>
          <a:p>
            <a:pPr lvl="1">
              <a:buClr>
                <a:srgbClr val="765BD2"/>
              </a:buClr>
              <a:buFont typeface="Courier New" panose="05000000000000000000" pitchFamily="2" charset="2"/>
              <a:buChar char="o"/>
            </a:pPr>
            <a:r>
              <a:rPr lang="en-US" sz="1300">
                <a:solidFill>
                  <a:srgbClr val="000000"/>
                </a:solidFill>
                <a:latin typeface="Avenir Next LT Pro"/>
                <a:cs typeface="Arial"/>
              </a:rPr>
              <a:t>Skin Renewing Pod (blue pod)</a:t>
            </a:r>
            <a:endParaRPr lang="en-US" sz="1300">
              <a:solidFill>
                <a:srgbClr val="201449">
                  <a:alpha val="70000"/>
                </a:srgbClr>
              </a:solidFill>
              <a:latin typeface="Avenir Next LT Pro"/>
              <a:cs typeface="Arial"/>
            </a:endParaRPr>
          </a:p>
          <a:p>
            <a:pPr lvl="1">
              <a:buClr>
                <a:srgbClr val="765BD2"/>
              </a:buClr>
              <a:buFont typeface="Courier New" panose="05000000000000000000" pitchFamily="2" charset="2"/>
              <a:buChar char="o"/>
            </a:pPr>
            <a:r>
              <a:rPr lang="en-US" sz="1300">
                <a:solidFill>
                  <a:srgbClr val="000000"/>
                </a:solidFill>
                <a:latin typeface="Avenir Next LT Pro"/>
                <a:cs typeface="Arial"/>
              </a:rPr>
              <a:t>Skin Balancing Pod (green pod)</a:t>
            </a:r>
            <a:endParaRPr lang="en-US" sz="1300">
              <a:solidFill>
                <a:srgbClr val="201449">
                  <a:alpha val="70000"/>
                </a:srgbClr>
              </a:solidFill>
              <a:latin typeface="Avenir Next LT Pro"/>
              <a:cs typeface="Arial"/>
            </a:endParaRPr>
          </a:p>
          <a:p>
            <a:pPr lvl="1">
              <a:buClr>
                <a:srgbClr val="765BD2"/>
              </a:buClr>
              <a:buFont typeface="Courier New" panose="05000000000000000000" pitchFamily="2" charset="2"/>
              <a:buChar char="o"/>
            </a:pPr>
            <a:r>
              <a:rPr lang="en-US" sz="1300">
                <a:solidFill>
                  <a:srgbClr val="000000"/>
                </a:solidFill>
                <a:latin typeface="Avenir Next LT Pro"/>
                <a:cs typeface="Arial"/>
              </a:rPr>
              <a:t>Skin Brightening Pod (orange pod)</a:t>
            </a:r>
            <a:endParaRPr lang="en-US" sz="1300">
              <a:solidFill>
                <a:srgbClr val="201449">
                  <a:alpha val="70000"/>
                </a:srgbClr>
              </a:solidFill>
              <a:latin typeface="Avenir Next LT Pro"/>
              <a:cs typeface="Arial"/>
            </a:endParaRPr>
          </a:p>
          <a:p>
            <a:pPr lvl="1">
              <a:buClr>
                <a:srgbClr val="765BD2"/>
              </a:buClr>
              <a:buFont typeface="Courier New" panose="05000000000000000000" pitchFamily="2" charset="2"/>
              <a:buChar char="o"/>
            </a:pPr>
            <a:r>
              <a:rPr lang="en-US" sz="1300">
                <a:solidFill>
                  <a:srgbClr val="000000"/>
                </a:solidFill>
                <a:latin typeface="Avenir Next LT Pro"/>
                <a:cs typeface="Arial"/>
              </a:rPr>
              <a:t>Skin Energizing Pod (yellow pod)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D187DA-D1E6-4203-8426-B028CDCA5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/>
          <a:lstStyle/>
          <a:p>
            <a:r>
              <a:rPr lang="en-US"/>
              <a:t>IEM BODY</a:t>
            </a:r>
          </a:p>
        </p:txBody>
      </p:sp>
      <p:pic>
        <p:nvPicPr>
          <p:cNvPr id="7" name="Picture 6" descr="A green bottle with a dispenser&#10;&#10;Description automatically generated">
            <a:extLst>
              <a:ext uri="{FF2B5EF4-FFF2-40B4-BE49-F238E27FC236}">
                <a16:creationId xmlns:a16="http://schemas.microsoft.com/office/drawing/2014/main" id="{E8660FDC-A580-C3F5-7902-A3D99EEC8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4921" y="1351050"/>
            <a:ext cx="3832513" cy="3807595"/>
          </a:xfrm>
          <a:prstGeom prst="rect">
            <a:avLst/>
          </a:prstGeom>
        </p:spPr>
      </p:pic>
      <p:pic>
        <p:nvPicPr>
          <p:cNvPr id="10" name="Picture 9" descr="A green bottle with a pump&#10;&#10;Description automatically generated">
            <a:extLst>
              <a:ext uri="{FF2B5EF4-FFF2-40B4-BE49-F238E27FC236}">
                <a16:creationId xmlns:a16="http://schemas.microsoft.com/office/drawing/2014/main" id="{BF43CA82-05C9-9602-2357-0E5204F6F1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630" r="22276" b="284"/>
          <a:stretch/>
        </p:blipFill>
        <p:spPr>
          <a:xfrm>
            <a:off x="5969901" y="1348117"/>
            <a:ext cx="1816708" cy="3813477"/>
          </a:xfrm>
          <a:prstGeom prst="rect">
            <a:avLst/>
          </a:prstGeom>
        </p:spPr>
      </p:pic>
      <p:pic>
        <p:nvPicPr>
          <p:cNvPr id="11" name="Picture 10" descr="A green label with white text&#10;&#10;Description automatically generated">
            <a:extLst>
              <a:ext uri="{FF2B5EF4-FFF2-40B4-BE49-F238E27FC236}">
                <a16:creationId xmlns:a16="http://schemas.microsoft.com/office/drawing/2014/main" id="{3097B772-5E23-B80B-505A-F708BBDB0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4835" y="5095339"/>
            <a:ext cx="1582015" cy="898716"/>
          </a:xfrm>
          <a:prstGeom prst="rect">
            <a:avLst/>
          </a:prstGeom>
        </p:spPr>
      </p:pic>
      <p:pic>
        <p:nvPicPr>
          <p:cNvPr id="12" name="Picture 11" descr="A green text with black border&#10;&#10;Description automatically generated">
            <a:extLst>
              <a:ext uri="{FF2B5EF4-FFF2-40B4-BE49-F238E27FC236}">
                <a16:creationId xmlns:a16="http://schemas.microsoft.com/office/drawing/2014/main" id="{6DBBBA9D-9B2F-6F44-8701-F7F1839868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6340" y="5097935"/>
            <a:ext cx="1454823" cy="962794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6F2FE6E-55FA-3BF2-B628-8865D1544E17}"/>
              </a:ext>
            </a:extLst>
          </p:cNvPr>
          <p:cNvSpPr txBox="1">
            <a:spLocks/>
          </p:cNvSpPr>
          <p:nvPr/>
        </p:nvSpPr>
        <p:spPr>
          <a:xfrm>
            <a:off x="7834245" y="996846"/>
            <a:ext cx="3509452" cy="424759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marL="4572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50000"/>
                  <a:lumOff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1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73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573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145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b="1">
                <a:solidFill>
                  <a:srgbClr val="000000"/>
                </a:solidFill>
                <a:latin typeface="Avenir Next LT Pro"/>
                <a:cs typeface="Arial"/>
              </a:rPr>
              <a:t>Packaging:</a:t>
            </a:r>
            <a:endParaRPr lang="en-US" sz="1300" b="1">
              <a:solidFill>
                <a:srgbClr val="201449">
                  <a:alpha val="70000"/>
                </a:srgbClr>
              </a:solidFill>
              <a:latin typeface="Avenir Next LT Pro"/>
              <a:cs typeface="Calibri"/>
            </a:endParaRPr>
          </a:p>
          <a:p>
            <a:pPr lvl="1">
              <a:buClr>
                <a:srgbClr val="765BD2"/>
              </a:buClr>
            </a:pPr>
            <a:r>
              <a:rPr lang="en-US" sz="1300">
                <a:solidFill>
                  <a:srgbClr val="000000"/>
                </a:solidFill>
                <a:latin typeface="Avenir Next LT Pro"/>
                <a:cs typeface="Arial"/>
              </a:rPr>
              <a:t>On every body wash bottle, there is a unique positive affirmation that is placed on the back</a:t>
            </a:r>
            <a:endParaRPr lang="en-US" sz="1300" b="1">
              <a:solidFill>
                <a:srgbClr val="201449">
                  <a:alpha val="70000"/>
                </a:srgbClr>
              </a:solidFill>
              <a:latin typeface="Avenir Next LT Pro"/>
              <a:cs typeface="Calibri"/>
            </a:endParaRPr>
          </a:p>
          <a:p>
            <a:pPr lvl="1">
              <a:buClr>
                <a:srgbClr val="765BD2"/>
              </a:buClr>
            </a:pPr>
            <a:r>
              <a:rPr lang="en-US" sz="1300">
                <a:solidFill>
                  <a:srgbClr val="000000"/>
                </a:solidFill>
                <a:latin typeface="Avenir Next LT Pro"/>
                <a:cs typeface="Arial"/>
              </a:rPr>
              <a:t>Body Wash:</a:t>
            </a:r>
            <a:endParaRPr lang="en-US" sz="1300" b="1">
              <a:solidFill>
                <a:srgbClr val="201449">
                  <a:alpha val="70000"/>
                </a:srgbClr>
              </a:solidFill>
              <a:latin typeface="Avenir Next LT Pro"/>
              <a:cs typeface="Calibri"/>
            </a:endParaRPr>
          </a:p>
          <a:p>
            <a:pPr lvl="2">
              <a:buClr>
                <a:srgbClr val="765BD2"/>
              </a:buClr>
            </a:pPr>
            <a:r>
              <a:rPr lang="en-US" sz="1300">
                <a:solidFill>
                  <a:srgbClr val="000000"/>
                </a:solidFill>
                <a:latin typeface="Avenir Next LT Pro"/>
                <a:cs typeface="Arial"/>
              </a:rPr>
              <a:t>No secondary packaging </a:t>
            </a:r>
            <a:endParaRPr lang="en-US" sz="1300">
              <a:solidFill>
                <a:srgbClr val="201449">
                  <a:alpha val="70000"/>
                </a:srgbClr>
              </a:solidFill>
              <a:latin typeface="Avenir Next LT Pro"/>
              <a:cs typeface="Calibri"/>
            </a:endParaRPr>
          </a:p>
          <a:p>
            <a:pPr lvl="2">
              <a:buClr>
                <a:srgbClr val="765BD2"/>
              </a:buClr>
            </a:pPr>
            <a:r>
              <a:rPr lang="en-US" sz="1300">
                <a:solidFill>
                  <a:srgbClr val="000000"/>
                </a:solidFill>
                <a:latin typeface="Avenir Next LT Pro"/>
                <a:cs typeface="Arial"/>
              </a:rPr>
              <a:t>Primary packaging is made of recyclable aluminum</a:t>
            </a:r>
            <a:endParaRPr lang="en-US" sz="1300">
              <a:solidFill>
                <a:srgbClr val="201449">
                  <a:alpha val="70000"/>
                </a:srgbClr>
              </a:solidFill>
              <a:latin typeface="Avenir Next LT Pro"/>
              <a:cs typeface="Arial"/>
            </a:endParaRPr>
          </a:p>
          <a:p>
            <a:pPr lvl="2">
              <a:buClr>
                <a:srgbClr val="765BD2"/>
              </a:buClr>
            </a:pPr>
            <a:r>
              <a:rPr lang="en-US" sz="1300">
                <a:solidFill>
                  <a:srgbClr val="000000"/>
                </a:solidFill>
                <a:latin typeface="Avenir Next LT Pro"/>
                <a:cs typeface="Arial"/>
              </a:rPr>
              <a:t>Secondary packaging is made of compostable recycled paper</a:t>
            </a:r>
          </a:p>
          <a:p>
            <a:pPr lvl="2">
              <a:buClr>
                <a:srgbClr val="765BD2"/>
              </a:buClr>
            </a:pPr>
            <a:r>
              <a:rPr lang="en-US" sz="1300">
                <a:solidFill>
                  <a:srgbClr val="000000"/>
                </a:solidFill>
                <a:latin typeface="Avenir Next LT Pro"/>
                <a:cs typeface="Arial"/>
              </a:rPr>
              <a:t>Primary packaging is made from sugar cane and corn starch which is biodegradable</a:t>
            </a:r>
            <a:endParaRPr lang="en-US" sz="1300">
              <a:solidFill>
                <a:srgbClr val="201449">
                  <a:alpha val="70000"/>
                </a:srgbClr>
              </a:solidFill>
              <a:latin typeface="Avenir Next LT Pro"/>
              <a:cs typeface="Arial"/>
            </a:endParaRPr>
          </a:p>
          <a:p>
            <a:pPr lvl="2">
              <a:buClr>
                <a:srgbClr val="765BD2"/>
              </a:buClr>
            </a:pPr>
            <a:endParaRPr lang="en-US" sz="1300">
              <a:solidFill>
                <a:srgbClr val="000000"/>
              </a:solidFill>
              <a:latin typeface="Avenir Next LT Pro"/>
              <a:cs typeface="Arial"/>
            </a:endParaRPr>
          </a:p>
          <a:p>
            <a:pPr marL="1028700" lvl="2" indent="0">
              <a:buClr>
                <a:srgbClr val="765BD2"/>
              </a:buClr>
              <a:buNone/>
            </a:pPr>
            <a:endParaRPr lang="en-US" sz="1300">
              <a:solidFill>
                <a:srgbClr val="000000"/>
              </a:solidFill>
              <a:latin typeface="Avenir Next LT Pro"/>
              <a:cs typeface="Arial"/>
            </a:endParaRPr>
          </a:p>
          <a:p>
            <a:pPr lvl="2">
              <a:buClr>
                <a:srgbClr val="765BD2"/>
              </a:buClr>
            </a:pPr>
            <a:endParaRPr lang="en-US" sz="1400">
              <a:solidFill>
                <a:srgbClr val="000000"/>
              </a:solidFill>
              <a:latin typeface="Arial"/>
              <a:cs typeface="Arial"/>
            </a:endParaRPr>
          </a:p>
          <a:p>
            <a:pPr lvl="1">
              <a:buClr>
                <a:srgbClr val="765BD2"/>
              </a:buClr>
              <a:buFont typeface="Courier New" panose="05000000000000000000" pitchFamily="2" charset="2"/>
              <a:buChar char="o"/>
            </a:pPr>
            <a:endParaRPr lang="en-US" sz="1300">
              <a:solidFill>
                <a:srgbClr val="000000"/>
              </a:solidFill>
              <a:latin typeface="Avenir Next LT Pro"/>
              <a:cs typeface="Arial"/>
            </a:endParaRPr>
          </a:p>
          <a:p>
            <a:pPr marL="571500" lvl="1" indent="0">
              <a:buClr>
                <a:srgbClr val="765BD2"/>
              </a:buClr>
              <a:buNone/>
            </a:pPr>
            <a:endParaRPr lang="en-US" sz="1300">
              <a:solidFill>
                <a:srgbClr val="000000"/>
              </a:solidFill>
              <a:latin typeface="Avenir Next LT Pro"/>
              <a:cs typeface="Arial"/>
            </a:endParaRPr>
          </a:p>
          <a:p>
            <a:pPr marL="571500" lvl="1" indent="0">
              <a:buClr>
                <a:srgbClr val="765BD2"/>
              </a:buClr>
              <a:buNone/>
            </a:pPr>
            <a:endParaRPr lang="en-US" sz="1300">
              <a:solidFill>
                <a:srgbClr val="000000"/>
              </a:solidFill>
              <a:latin typeface="Avenir Next LT Pro"/>
              <a:cs typeface="Arial"/>
            </a:endParaRPr>
          </a:p>
          <a:p>
            <a:pPr>
              <a:buClr>
                <a:srgbClr val="201449">
                  <a:lumMod val="50000"/>
                  <a:lumOff val="50000"/>
                </a:srgbClr>
              </a:buClr>
            </a:pPr>
            <a:endParaRPr lang="en-US" sz="1300">
              <a:solidFill>
                <a:srgbClr val="000000"/>
              </a:solidFill>
              <a:latin typeface="Avenir Next LT Pro"/>
              <a:cs typeface="Arial"/>
            </a:endParaRP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4E213F4-9120-7226-530E-69B2D6653378}"/>
              </a:ext>
            </a:extLst>
          </p:cNvPr>
          <p:cNvSpPr txBox="1">
            <a:spLocks/>
          </p:cNvSpPr>
          <p:nvPr/>
        </p:nvSpPr>
        <p:spPr>
          <a:xfrm>
            <a:off x="8031875" y="5244387"/>
            <a:ext cx="3322482" cy="11322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4572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50000"/>
                  <a:lumOff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1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73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573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145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765BD2"/>
              </a:buClr>
            </a:pPr>
            <a:r>
              <a:rPr lang="en-US" sz="1300" b="1">
                <a:solidFill>
                  <a:srgbClr val="000000"/>
                </a:solidFill>
                <a:latin typeface="Avenir Next LT Pro"/>
                <a:cs typeface="Arial"/>
              </a:rPr>
              <a:t>Cost</a:t>
            </a:r>
            <a:endParaRPr lang="en-US" sz="1300" b="1">
              <a:solidFill>
                <a:srgbClr val="201449">
                  <a:alpha val="70000"/>
                </a:srgbClr>
              </a:solidFill>
              <a:latin typeface="Avenir Next LT Pro"/>
              <a:cs typeface="Arial"/>
            </a:endParaRPr>
          </a:p>
          <a:p>
            <a:pPr lvl="1">
              <a:buClr>
                <a:srgbClr val="765BD2"/>
              </a:buClr>
              <a:buFont typeface="Courier New" panose="05000000000000000000" pitchFamily="2" charset="2"/>
              <a:buChar char="o"/>
            </a:pPr>
            <a:r>
              <a:rPr lang="en-US" sz="1300">
                <a:solidFill>
                  <a:srgbClr val="000000"/>
                </a:solidFill>
                <a:latin typeface="Avenir Next LT Pro"/>
                <a:cs typeface="Arial"/>
              </a:rPr>
              <a:t>Body Wash: $11.99 USD</a:t>
            </a:r>
            <a:endParaRPr lang="en-US" sz="1300">
              <a:solidFill>
                <a:srgbClr val="201449">
                  <a:alpha val="70000"/>
                </a:srgbClr>
              </a:solidFill>
              <a:latin typeface="Avenir Next LT Pro"/>
              <a:cs typeface="Arial"/>
            </a:endParaRPr>
          </a:p>
          <a:p>
            <a:pPr lvl="1">
              <a:buClr>
                <a:srgbClr val="765BD2"/>
              </a:buClr>
              <a:buFont typeface="Courier New" panose="05000000000000000000" pitchFamily="2" charset="2"/>
              <a:buChar char="o"/>
            </a:pPr>
            <a:r>
              <a:rPr lang="en-US" sz="1300">
                <a:solidFill>
                  <a:srgbClr val="000000"/>
                </a:solidFill>
                <a:latin typeface="Avenir Next LT Pro"/>
                <a:cs typeface="Arial"/>
              </a:rPr>
              <a:t>Customizable Pod: $4.99 USD</a:t>
            </a:r>
          </a:p>
        </p:txBody>
      </p:sp>
    </p:spTree>
    <p:extLst>
      <p:ext uri="{BB962C8B-B14F-4D97-AF65-F5344CB8AC3E}">
        <p14:creationId xmlns:p14="http://schemas.microsoft.com/office/powerpoint/2010/main" val="1448471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60FCC-0BF5-45B2-9CDD-17A4BA187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66153"/>
            <a:ext cx="3932237" cy="707572"/>
          </a:xfrm>
        </p:spPr>
        <p:txBody>
          <a:bodyPr>
            <a:normAutofit/>
          </a:bodyPr>
          <a:lstStyle/>
          <a:p>
            <a:r>
              <a:rPr lang="en-US" sz="4000">
                <a:cs typeface="Angsana New"/>
              </a:rPr>
              <a:t>Marketing Plan</a:t>
            </a:r>
            <a:endParaRPr lang="en-US" sz="400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3032B0D-C227-4CB9-85CC-4B9B8BF16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IEM BODY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9883BF8-83EF-7797-BBB0-B2ECB9A0F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497" y="3746971"/>
            <a:ext cx="4363154" cy="2468503"/>
          </a:xfrm>
          <a:prstGeom prst="rect">
            <a:avLst/>
          </a:prstGeom>
        </p:spPr>
      </p:pic>
      <p:pic>
        <p:nvPicPr>
          <p:cNvPr id="18" name="Picture 17" descr="A person&amp;#39;s body with soap on their arm&#10;&#10;Description automatically generated">
            <a:extLst>
              <a:ext uri="{FF2B5EF4-FFF2-40B4-BE49-F238E27FC236}">
                <a16:creationId xmlns:a16="http://schemas.microsoft.com/office/drawing/2014/main" id="{8870FC65-1B7A-C3B0-84D0-85A5B9E85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4867" y="1012236"/>
            <a:ext cx="2406415" cy="2425231"/>
          </a:xfrm>
          <a:prstGeom prst="rect">
            <a:avLst/>
          </a:prstGeom>
        </p:spPr>
      </p:pic>
      <p:pic>
        <p:nvPicPr>
          <p:cNvPr id="19" name="Picture 18" descr="A collage of different fruits and vegetables&#10;&#10;Description automatically generated">
            <a:extLst>
              <a:ext uri="{FF2B5EF4-FFF2-40B4-BE49-F238E27FC236}">
                <a16:creationId xmlns:a16="http://schemas.microsoft.com/office/drawing/2014/main" id="{4A86E4E8-3197-770C-04A2-0D7AB7FEF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2789" y="1021292"/>
            <a:ext cx="1959681" cy="2416528"/>
          </a:xfrm>
          <a:prstGeom prst="rect">
            <a:avLst/>
          </a:prstGeom>
        </p:spPr>
      </p:pic>
      <p:pic>
        <p:nvPicPr>
          <p:cNvPr id="20" name="Picture 19" descr="A person taking a shower&#10;&#10;Description automatically generated">
            <a:extLst>
              <a:ext uri="{FF2B5EF4-FFF2-40B4-BE49-F238E27FC236}">
                <a16:creationId xmlns:a16="http://schemas.microsoft.com/office/drawing/2014/main" id="{D6687412-6283-07D2-4A12-48DEEAD9F4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1904" y="1021644"/>
            <a:ext cx="2415823" cy="2415823"/>
          </a:xfrm>
          <a:prstGeom prst="rect">
            <a:avLst/>
          </a:prstGeom>
        </p:spPr>
      </p:pic>
      <p:pic>
        <p:nvPicPr>
          <p:cNvPr id="21" name="Picture 20" descr="A person taking a selfie&#10;&#10;Description automatically generated">
            <a:extLst>
              <a:ext uri="{FF2B5EF4-FFF2-40B4-BE49-F238E27FC236}">
                <a16:creationId xmlns:a16="http://schemas.microsoft.com/office/drawing/2014/main" id="{0AEF53F9-4009-24E7-6FA1-8A98272600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1385" y="3744912"/>
            <a:ext cx="2509897" cy="247262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7C3F323-788A-C750-C94B-DF60564AF916}"/>
              </a:ext>
            </a:extLst>
          </p:cNvPr>
          <p:cNvSpPr txBox="1"/>
          <p:nvPr/>
        </p:nvSpPr>
        <p:spPr>
          <a:xfrm>
            <a:off x="799578" y="1748195"/>
            <a:ext cx="3771615" cy="42011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Avenir Next LT Pro"/>
                <a:cs typeface="Arial"/>
              </a:rPr>
              <a:t>Full E-Commerce Business Model </a:t>
            </a:r>
          </a:p>
          <a:p>
            <a:endParaRPr lang="en-US" sz="1500">
              <a:latin typeface="Avenir Next LT Pro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500" b="1">
                <a:latin typeface="Avenir Next LT Pro"/>
                <a:cs typeface="Arial"/>
              </a:rPr>
              <a:t>Social Media Platforms </a:t>
            </a:r>
          </a:p>
          <a:p>
            <a:pPr marL="742950" lvl="1" indent="-285750">
              <a:buFont typeface="Courier New"/>
              <a:buChar char="o"/>
            </a:pPr>
            <a:r>
              <a:rPr lang="en-US" sz="1500">
                <a:latin typeface="Avenir Next LT Pro"/>
                <a:cs typeface="Arial"/>
              </a:rPr>
              <a:t>Instagram, TikTok, and YouTube </a:t>
            </a:r>
          </a:p>
          <a:p>
            <a:pPr marL="285750" indent="-285750">
              <a:buFont typeface="Arial"/>
              <a:buChar char="•"/>
            </a:pPr>
            <a:r>
              <a:rPr lang="en-US" sz="1500" b="1">
                <a:latin typeface="Avenir Next LT Pro"/>
                <a:cs typeface="Arial"/>
              </a:rPr>
              <a:t>IEM Body Website </a:t>
            </a:r>
          </a:p>
          <a:p>
            <a:pPr marL="742950" lvl="1" indent="-285750">
              <a:buFont typeface="Courier New"/>
              <a:buChar char="o"/>
            </a:pPr>
            <a:r>
              <a:rPr lang="en-US" sz="1500">
                <a:latin typeface="Avenir Next LT Pro"/>
                <a:cs typeface="Arial"/>
              </a:rPr>
              <a:t>Ads</a:t>
            </a:r>
          </a:p>
          <a:p>
            <a:pPr marL="285750" indent="-285750">
              <a:buFont typeface="Arial"/>
              <a:buChar char="•"/>
            </a:pPr>
            <a:r>
              <a:rPr lang="en-US" sz="1500">
                <a:latin typeface="Avenir Next LT Pro"/>
                <a:cs typeface="Arial"/>
              </a:rPr>
              <a:t>SEO</a:t>
            </a:r>
          </a:p>
          <a:p>
            <a:pPr marL="285750" indent="-285750">
              <a:buFont typeface="Arial"/>
              <a:buChar char="•"/>
            </a:pPr>
            <a:r>
              <a:rPr lang="en-US" sz="1500">
                <a:latin typeface="Avenir Next LT Pro"/>
                <a:cs typeface="Arial"/>
              </a:rPr>
              <a:t>UGC </a:t>
            </a:r>
            <a:endParaRPr lang="en-US">
              <a:latin typeface="Avenir Next LT Pro"/>
              <a:cs typeface="Sabon Next LT"/>
            </a:endParaRPr>
          </a:p>
          <a:p>
            <a:pPr marL="285750" indent="-285750">
              <a:buFont typeface="Arial"/>
              <a:buChar char="•"/>
            </a:pPr>
            <a:r>
              <a:rPr lang="en-US" sz="1500">
                <a:latin typeface="Avenir Next LT Pro"/>
                <a:cs typeface="Arial"/>
              </a:rPr>
              <a:t>Pop-up Events and campaigns </a:t>
            </a:r>
          </a:p>
          <a:p>
            <a:pPr marL="285750" indent="-285750">
              <a:buFont typeface="Arial"/>
              <a:buChar char="•"/>
            </a:pPr>
            <a:endParaRPr lang="en-US" sz="1500">
              <a:latin typeface="Avenir Next LT Pro"/>
              <a:cs typeface="Arial"/>
            </a:endParaRPr>
          </a:p>
          <a:p>
            <a:r>
              <a:rPr lang="en-US" sz="1500" b="1">
                <a:latin typeface="Avenir Next LT Pro"/>
                <a:cs typeface="Arial"/>
              </a:rPr>
              <a:t>Content: </a:t>
            </a:r>
          </a:p>
          <a:p>
            <a:pPr marL="285750" indent="-285750">
              <a:buFont typeface="Arial"/>
              <a:buChar char="•"/>
            </a:pPr>
            <a:r>
              <a:rPr lang="en-US" sz="1500">
                <a:latin typeface="Avenir Next LT Pro"/>
                <a:cs typeface="Arial"/>
              </a:rPr>
              <a:t>Blog Posts </a:t>
            </a:r>
          </a:p>
          <a:p>
            <a:pPr marL="285750" indent="-285750">
              <a:buFont typeface="Arial"/>
              <a:buChar char="•"/>
            </a:pPr>
            <a:r>
              <a:rPr lang="en-US" sz="1500">
                <a:latin typeface="Avenir Next LT Pro"/>
                <a:cs typeface="Arial"/>
              </a:rPr>
              <a:t>Instagram stories and posts </a:t>
            </a:r>
          </a:p>
          <a:p>
            <a:pPr marL="285750" indent="-285750">
              <a:buFont typeface="Arial"/>
              <a:buChar char="•"/>
            </a:pPr>
            <a:r>
              <a:rPr lang="en-US" sz="1500">
                <a:latin typeface="Avenir Next LT Pro"/>
                <a:cs typeface="Arial"/>
              </a:rPr>
              <a:t>Magazine Ads </a:t>
            </a:r>
          </a:p>
          <a:p>
            <a:pPr marL="285750" indent="-285750">
              <a:buFont typeface="Arial"/>
              <a:buChar char="•"/>
            </a:pPr>
            <a:endParaRPr lang="en-US">
              <a:latin typeface="Sabon Next LT"/>
              <a:cs typeface="Arial"/>
            </a:endParaRPr>
          </a:p>
          <a:p>
            <a:endParaRPr lang="en-US">
              <a:latin typeface="Sabon Next 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1269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60FCC-0BF5-45B2-9CDD-17A4BA187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3862" y="507266"/>
            <a:ext cx="5239866" cy="745671"/>
          </a:xfrm>
        </p:spPr>
        <p:txBody>
          <a:bodyPr>
            <a:normAutofit/>
          </a:bodyPr>
          <a:lstStyle/>
          <a:p>
            <a:pPr algn="ctr"/>
            <a:r>
              <a:rPr lang="en-US" sz="4000">
                <a:cs typeface="Angsana New"/>
              </a:rPr>
              <a:t>Future of IEM Body</a:t>
            </a:r>
            <a:endParaRPr lang="en-US" sz="400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3032B0D-C227-4CB9-85CC-4B9B8BF16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IEM BODY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9883BF8-83EF-7797-BBB0-B2ECB9A0F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756" y="1320930"/>
            <a:ext cx="8587079" cy="487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690378"/>
      </p:ext>
    </p:extLst>
  </p:cSld>
  <p:clrMapOvr>
    <a:masterClrMapping/>
  </p:clrMapOvr>
</p:sld>
</file>

<file path=ppt/theme/theme1.xml><?xml version="1.0" encoding="utf-8"?>
<a:theme xmlns:a="http://schemas.openxmlformats.org/drawingml/2006/main" name="LuminousVTI">
  <a:themeElements>
    <a:clrScheme name="Custom 54">
      <a:dk1>
        <a:sysClr val="windowText" lastClr="000000"/>
      </a:dk1>
      <a:lt1>
        <a:sysClr val="window" lastClr="FFFFFF"/>
      </a:lt1>
      <a:dk2>
        <a:srgbClr val="201449"/>
      </a:dk2>
      <a:lt2>
        <a:srgbClr val="EEEEEE"/>
      </a:lt2>
      <a:accent1>
        <a:srgbClr val="F900A0"/>
      </a:accent1>
      <a:accent2>
        <a:srgbClr val="4D4EE6"/>
      </a:accent2>
      <a:accent3>
        <a:srgbClr val="454B78"/>
      </a:accent3>
      <a:accent4>
        <a:srgbClr val="A3A3C1"/>
      </a:accent4>
      <a:accent5>
        <a:srgbClr val="7162FE"/>
      </a:accent5>
      <a:accent6>
        <a:srgbClr val="1EBE9B"/>
      </a:accent6>
      <a:hlink>
        <a:srgbClr val="F900A0"/>
      </a:hlink>
      <a:folHlink>
        <a:srgbClr val="8477FE"/>
      </a:folHlink>
    </a:clrScheme>
    <a:fontScheme name="Custom 51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uminousVTI" id="{3EBF12FF-FD44-415B-AB75-5B4F7E5C3AC4}" vid="{521B7FAE-6A8D-4468-B79A-0706294A0D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F887BEC-12B5-41C3-87A8-94840B21727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A22E404-1C8D-48DE-80FC-4CA5DFE37C32}">
  <ds:schemaRefs>
    <ds:schemaRef ds:uri="230e9df3-be65-4c73-a93b-d1236ebd677e"/>
    <ds:schemaRef ds:uri="71af3243-3dd4-4a8d-8c0d-dd76da1f02a5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C4F9A873-407D-42B0-99B8-A577ED76CAD4}">
  <ds:schemaRefs>
    <ds:schemaRef ds:uri="16c05727-aa75-4e4a-9b5f-8a80a1165891"/>
    <ds:schemaRef ds:uri="230e9df3-be65-4c73-a93b-d1236ebd677e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_LuminousVTI</Template>
  <Application>Microsoft Office PowerPoint</Application>
  <PresentationFormat>Widescreen</PresentationFormat>
  <Slides>13</Slides>
  <Notes>6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LuminousVTI</vt:lpstr>
      <vt:lpstr>Final Business Pitch</vt:lpstr>
      <vt:lpstr>Agenda</vt:lpstr>
      <vt:lpstr>Description &amp; Vision</vt:lpstr>
      <vt:lpstr>Industry</vt:lpstr>
      <vt:lpstr>Target Market</vt:lpstr>
      <vt:lpstr>Competitors</vt:lpstr>
      <vt:lpstr>Product </vt:lpstr>
      <vt:lpstr>Marketing Plan</vt:lpstr>
      <vt:lpstr>Future of IEM Body</vt:lpstr>
      <vt:lpstr>Operations</vt:lpstr>
      <vt:lpstr>Financial Plan Chart</vt:lpstr>
      <vt:lpstr>Why IEM Body?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/>
  <cp:revision>138</cp:revision>
  <dcterms:created xsi:type="dcterms:W3CDTF">2024-03-12T06:42:50Z</dcterms:created>
  <dcterms:modified xsi:type="dcterms:W3CDTF">2024-03-13T05:10:43Z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